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handoutMasterIdLst>
    <p:handoutMasterId r:id="rId16"/>
  </p:handoutMasterIdLst>
  <p:sldIdLst>
    <p:sldId id="256" r:id="rId2"/>
    <p:sldId id="258" r:id="rId3"/>
    <p:sldId id="259" r:id="rId4"/>
    <p:sldId id="260" r:id="rId5"/>
    <p:sldId id="261" r:id="rId6"/>
    <p:sldId id="262" r:id="rId7"/>
    <p:sldId id="263" r:id="rId8"/>
    <p:sldId id="269" r:id="rId9"/>
    <p:sldId id="264" r:id="rId10"/>
    <p:sldId id="265" r:id="rId11"/>
    <p:sldId id="266" r:id="rId12"/>
    <p:sldId id="267" r:id="rId13"/>
    <p:sldId id="270" r:id="rId14"/>
  </p:sldIdLst>
  <p:sldSz cx="9144000" cy="6858000" type="screen4x3"/>
  <p:notesSz cx="7010400" cy="9296400"/>
  <p:embeddedFontLst>
    <p:embeddedFont>
      <p:font typeface="Calibri" panose="020F0502020204030204" pitchFamily="34" charset="0"/>
      <p:regular r:id="rId17"/>
      <p:bold r:id="rId18"/>
      <p:italic r:id="rId19"/>
      <p:boldItalic r:id="rId20"/>
    </p:embeddedFont>
    <p:embeddedFont>
      <p:font typeface="Helvetica Neue Light"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hMcY9QSsuFz6UOcur0gtSPGgJd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6247" autoAdjust="0"/>
  </p:normalViewPr>
  <p:slideViewPr>
    <p:cSldViewPr snapToGrid="0">
      <p:cViewPr varScale="1">
        <p:scale>
          <a:sx n="100" d="100"/>
          <a:sy n="100" d="100"/>
        </p:scale>
        <p:origin x="822"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3" d="100"/>
          <a:sy n="83" d="100"/>
        </p:scale>
        <p:origin x="213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DBC5D6-2ACF-453A-B07F-997A0562E7B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AF564E1-BA66-4B6C-8194-9C26F2FEA5CC}"/>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635BF11-CBB2-4990-A961-39901B141BBA}" type="datetimeFigureOut">
              <a:rPr lang="en-US" smtClean="0"/>
              <a:t>8/1/2024</a:t>
            </a:fld>
            <a:endParaRPr lang="en-US"/>
          </a:p>
        </p:txBody>
      </p:sp>
      <p:sp>
        <p:nvSpPr>
          <p:cNvPr id="4" name="Footer Placeholder 3">
            <a:extLst>
              <a:ext uri="{FF2B5EF4-FFF2-40B4-BE49-F238E27FC236}">
                <a16:creationId xmlns:a16="http://schemas.microsoft.com/office/drawing/2014/main" id="{264D0C3A-D71A-408A-8537-570B1866FD8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F7C57A1-3C4F-4334-A1C0-E813DC2E64F6}"/>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D0FDB56-EC03-4EBF-8CAC-EB041518A12E}" type="slidenum">
              <a:rPr lang="en-US" smtClean="0"/>
              <a:t>‹#›</a:t>
            </a:fld>
            <a:endParaRPr lang="en-US"/>
          </a:p>
        </p:txBody>
      </p:sp>
    </p:spTree>
    <p:extLst>
      <p:ext uri="{BB962C8B-B14F-4D97-AF65-F5344CB8AC3E}">
        <p14:creationId xmlns:p14="http://schemas.microsoft.com/office/powerpoint/2010/main" val="1318381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86" name="Google Shape;86;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79ceba5267_0_2311: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a:p>
        </p:txBody>
      </p:sp>
      <p:sp>
        <p:nvSpPr>
          <p:cNvPr id="208" name="Google Shape;208;g279ceba5267_0_231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79ceba5267_0_2328: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a:p>
        </p:txBody>
      </p:sp>
      <p:sp>
        <p:nvSpPr>
          <p:cNvPr id="216" name="Google Shape;216;g279ceba5267_0_232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79ceba5267_0_2335: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a:p>
        </p:txBody>
      </p:sp>
      <p:sp>
        <p:nvSpPr>
          <p:cNvPr id="224" name="Google Shape;224;g279ceba5267_0_233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79ceba5267_0_2335: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a:p>
        </p:txBody>
      </p:sp>
      <p:sp>
        <p:nvSpPr>
          <p:cNvPr id="224" name="Google Shape;224;g279ceba5267_0_233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9338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02" name="Google Shape;102;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26" name="Google Shape;126;p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79ceba5267_0_1655: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a:p>
        </p:txBody>
      </p:sp>
      <p:sp>
        <p:nvSpPr>
          <p:cNvPr id="134" name="Google Shape;134;g279ceba5267_0_165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79ceba5267_0_1664: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a:p>
        </p:txBody>
      </p:sp>
      <p:sp>
        <p:nvSpPr>
          <p:cNvPr id="144" name="Google Shape;144;g279ceba5267_0_166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79ceba5267_0_2349: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a:p>
        </p:txBody>
      </p:sp>
      <p:sp>
        <p:nvSpPr>
          <p:cNvPr id="152" name="Google Shape;152;g279ceba5267_0_234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79ceba5267_0_2280: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a:p>
        </p:txBody>
      </p:sp>
      <p:sp>
        <p:nvSpPr>
          <p:cNvPr id="192" name="Google Shape;192;g279ceba5267_0_228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79ceba5267_0_2302: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a:p>
        </p:txBody>
      </p:sp>
      <p:sp>
        <p:nvSpPr>
          <p:cNvPr id="200" name="Google Shape;200;g279ceba5267_0_230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9412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79ceba5267_0_2302: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a:p>
        </p:txBody>
      </p:sp>
      <p:sp>
        <p:nvSpPr>
          <p:cNvPr id="200" name="Google Shape;200;g279ceba5267_0_230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1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8"/>
          <p:cNvSpPr>
            <a:spLocks noGrp="1"/>
          </p:cNvSpPr>
          <p:nvPr>
            <p:ph type="pic" idx="2"/>
          </p:nvPr>
        </p:nvSpPr>
        <p:spPr>
          <a:xfrm>
            <a:off x="1792288" y="612775"/>
            <a:ext cx="5486400" cy="4114800"/>
          </a:xfrm>
          <a:prstGeom prst="rect">
            <a:avLst/>
          </a:prstGeom>
          <a:noFill/>
          <a:ln>
            <a:noFill/>
          </a:ln>
        </p:spPr>
      </p:sp>
      <p:sp>
        <p:nvSpPr>
          <p:cNvPr id="68" name="Google Shape;68;p1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p:nvPr/>
        </p:nvSpPr>
        <p:spPr>
          <a:xfrm>
            <a:off x="0" y="4513036"/>
            <a:ext cx="9144000" cy="17235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3000" b="0" i="0" u="none" strike="noStrike" cap="none" dirty="0">
              <a:solidFill>
                <a:srgbClr val="333333"/>
              </a:solidFill>
              <a:latin typeface="Helvetica Neue Light"/>
              <a:ea typeface="Helvetica Neue Light"/>
              <a:cs typeface="Helvetica Neue Light"/>
              <a:sym typeface="Helvetica Neue Light"/>
            </a:endParaRPr>
          </a:p>
          <a:p>
            <a:pPr marL="0" marR="0" lvl="0" indent="0" algn="ctr" rtl="0">
              <a:spcBef>
                <a:spcPts val="0"/>
              </a:spcBef>
              <a:spcAft>
                <a:spcPts val="0"/>
              </a:spcAft>
              <a:buNone/>
            </a:pPr>
            <a:endParaRPr sz="3000" b="0" i="0" u="none" strike="noStrike" cap="none" dirty="0">
              <a:solidFill>
                <a:srgbClr val="333333"/>
              </a:solidFill>
              <a:latin typeface="Helvetica Neue Light"/>
              <a:ea typeface="Helvetica Neue Light"/>
              <a:cs typeface="Helvetica Neue Light"/>
              <a:sym typeface="Helvetica Neue Light"/>
            </a:endParaRPr>
          </a:p>
          <a:p>
            <a:pPr marL="0" marR="0" lvl="0" indent="0" algn="ctr" rtl="0">
              <a:spcBef>
                <a:spcPts val="0"/>
              </a:spcBef>
              <a:spcAft>
                <a:spcPts val="0"/>
              </a:spcAft>
              <a:buNone/>
            </a:pPr>
            <a:r>
              <a:rPr lang="en-US" sz="2800" b="1" i="0" u="none" strike="noStrike" cap="none" dirty="0">
                <a:solidFill>
                  <a:srgbClr val="333333"/>
                </a:solidFill>
                <a:latin typeface="Arial"/>
                <a:ea typeface="Arial"/>
                <a:cs typeface="Arial"/>
                <a:sym typeface="Arial"/>
              </a:rPr>
              <a:t>County’s Role in the IUC Pipeline Permit Process</a:t>
            </a:r>
            <a:endParaRPr dirty="0"/>
          </a:p>
          <a:p>
            <a:pPr marL="0" marR="0" lvl="0" indent="0" algn="ctr" rtl="0">
              <a:spcBef>
                <a:spcPts val="0"/>
              </a:spcBef>
              <a:spcAft>
                <a:spcPts val="0"/>
              </a:spcAft>
              <a:buNone/>
            </a:pPr>
            <a:r>
              <a:rPr lang="en-US" sz="1800" b="0" i="0" u="none" strike="noStrike" cap="none" dirty="0">
                <a:solidFill>
                  <a:srgbClr val="333333"/>
                </a:solidFill>
                <a:latin typeface="Arial"/>
                <a:ea typeface="Arial"/>
                <a:cs typeface="Arial"/>
                <a:sym typeface="Arial"/>
              </a:rPr>
              <a:t> </a:t>
            </a:r>
            <a:endParaRPr dirty="0"/>
          </a:p>
        </p:txBody>
      </p:sp>
      <p:pic>
        <p:nvPicPr>
          <p:cNvPr id="91" name="Google Shape;91;p1"/>
          <p:cNvPicPr preferRelativeResize="0"/>
          <p:nvPr/>
        </p:nvPicPr>
        <p:blipFill rotWithShape="1">
          <a:blip r:embed="rId3">
            <a:alphaModFix/>
          </a:blip>
          <a:srcRect/>
          <a:stretch/>
        </p:blipFill>
        <p:spPr>
          <a:xfrm>
            <a:off x="2651760" y="5998464"/>
            <a:ext cx="3619573" cy="625156"/>
          </a:xfrm>
          <a:prstGeom prst="rect">
            <a:avLst/>
          </a:prstGeom>
          <a:noFill/>
          <a:ln>
            <a:noFill/>
          </a:ln>
        </p:spPr>
      </p:pic>
      <p:pic>
        <p:nvPicPr>
          <p:cNvPr id="3" name="Picture 2">
            <a:extLst>
              <a:ext uri="{FF2B5EF4-FFF2-40B4-BE49-F238E27FC236}">
                <a16:creationId xmlns:a16="http://schemas.microsoft.com/office/drawing/2014/main" id="{8BDBF748-6278-4249-9BD7-CAF7CB258CDD}"/>
              </a:ext>
            </a:extLst>
          </p:cNvPr>
          <p:cNvPicPr>
            <a:picLocks noChangeAspect="1"/>
          </p:cNvPicPr>
          <p:nvPr/>
        </p:nvPicPr>
        <p:blipFill>
          <a:blip r:embed="rId4"/>
          <a:stretch>
            <a:fillRect/>
          </a:stretch>
        </p:blipFill>
        <p:spPr>
          <a:xfrm>
            <a:off x="1" y="8726"/>
            <a:ext cx="9144000" cy="53618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279ceba5267_0_2311"/>
          <p:cNvSpPr/>
          <p:nvPr/>
        </p:nvSpPr>
        <p:spPr>
          <a:xfrm>
            <a:off x="0" y="0"/>
            <a:ext cx="9144000" cy="1445400"/>
          </a:xfrm>
          <a:prstGeom prst="rect">
            <a:avLst/>
          </a:prstGeom>
          <a:solidFill>
            <a:srgbClr val="03617A"/>
          </a:solidFill>
          <a:ln>
            <a:noFill/>
          </a:ln>
        </p:spPr>
        <p:txBody>
          <a:bodyPr spcFirstLastPara="1" wrap="square" lIns="91425" tIns="45700" rIns="91425" bIns="45700" anchor="ctr" anchorCtr="0">
            <a:noAutofit/>
          </a:bodyPr>
          <a:lstStyle/>
          <a:p>
            <a:pPr marL="0" lvl="0" indent="0" algn="ctr" rtl="0">
              <a:spcBef>
                <a:spcPts val="0"/>
              </a:spcBef>
              <a:spcAft>
                <a:spcPts val="0"/>
              </a:spcAft>
              <a:buSzPts val="3400"/>
              <a:buNone/>
            </a:pPr>
            <a:r>
              <a:rPr lang="en-US" sz="3400" dirty="0">
                <a:solidFill>
                  <a:schemeClr val="lt1"/>
                </a:solidFill>
              </a:rPr>
              <a:t>Board of Supervisors - Notice of Violation Process</a:t>
            </a:r>
            <a:endParaRPr sz="1800" b="0" i="0" u="none" strike="noStrike" cap="none" dirty="0">
              <a:solidFill>
                <a:schemeClr val="lt1"/>
              </a:solidFill>
              <a:latin typeface="Calibri"/>
              <a:ea typeface="Calibri"/>
              <a:cs typeface="Calibri"/>
              <a:sym typeface="Calibri"/>
            </a:endParaRPr>
          </a:p>
        </p:txBody>
      </p:sp>
      <p:sp>
        <p:nvSpPr>
          <p:cNvPr id="211" name="Google Shape;211;g279ceba5267_0_2311"/>
          <p:cNvSpPr txBox="1">
            <a:spLocks noGrp="1"/>
          </p:cNvSpPr>
          <p:nvPr>
            <p:ph type="body" idx="1"/>
          </p:nvPr>
        </p:nvSpPr>
        <p:spPr>
          <a:xfrm>
            <a:off x="997350" y="1673700"/>
            <a:ext cx="7149300" cy="4172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US" sz="1500" dirty="0">
                <a:latin typeface="Arial"/>
                <a:ea typeface="Arial"/>
                <a:cs typeface="Arial"/>
                <a:sym typeface="Arial"/>
              </a:rPr>
              <a:t>After receiving written Notice of Violation from the county inspector, the board of supervisors will decide whether to proceed with the Notice of Violation. </a:t>
            </a:r>
          </a:p>
          <a:p>
            <a:pPr marL="0" lvl="0" indent="0" algn="l" rtl="0">
              <a:spcBef>
                <a:spcPts val="0"/>
              </a:spcBef>
              <a:spcAft>
                <a:spcPts val="0"/>
              </a:spcAft>
              <a:buSzPts val="1400"/>
              <a:buNone/>
            </a:pPr>
            <a:endParaRPr lang="en-US" sz="1500" dirty="0">
              <a:latin typeface="Arial"/>
              <a:ea typeface="Arial"/>
              <a:cs typeface="Arial"/>
              <a:sym typeface="Arial"/>
            </a:endParaRPr>
          </a:p>
          <a:p>
            <a:pPr marL="342900">
              <a:spcBef>
                <a:spcPts val="0"/>
              </a:spcBef>
              <a:buSzPts val="1400"/>
            </a:pPr>
            <a:r>
              <a:rPr lang="en-US" sz="1500" dirty="0">
                <a:latin typeface="Arial"/>
                <a:ea typeface="Arial"/>
                <a:cs typeface="Arial"/>
                <a:sym typeface="Arial"/>
              </a:rPr>
              <a:t>If the board of supervisors decides to move forward with the Notice of Violation, </a:t>
            </a:r>
            <a:r>
              <a:rPr lang="en-US" sz="1500" dirty="0">
                <a:solidFill>
                  <a:schemeClr val="tx1"/>
                </a:solidFill>
                <a:latin typeface="Arial"/>
                <a:ea typeface="Arial"/>
                <a:cs typeface="Arial"/>
                <a:sym typeface="Arial"/>
              </a:rPr>
              <a:t>they may either address the violation or file </a:t>
            </a:r>
            <a:r>
              <a:rPr lang="en-US" sz="1500" dirty="0">
                <a:latin typeface="Arial"/>
                <a:ea typeface="Arial"/>
                <a:cs typeface="Arial"/>
                <a:sym typeface="Arial"/>
              </a:rPr>
              <a:t>a petition with the IUC for an order requiring corrective action to be taken on the violation in accordance with Iowa Code sections 479.29(5) or 479B.20(5).</a:t>
            </a:r>
            <a:endParaRPr sz="1500" dirty="0">
              <a:latin typeface="Arial"/>
              <a:ea typeface="Arial"/>
              <a:cs typeface="Arial"/>
              <a:sym typeface="Arial"/>
            </a:endParaRPr>
          </a:p>
          <a:p>
            <a:pPr marL="342900" lvl="0" indent="0" algn="l" rtl="0">
              <a:spcBef>
                <a:spcPts val="0"/>
              </a:spcBef>
              <a:spcAft>
                <a:spcPts val="0"/>
              </a:spcAft>
              <a:buNone/>
            </a:pPr>
            <a:endParaRPr sz="1500" dirty="0">
              <a:latin typeface="Arial"/>
              <a:ea typeface="Arial"/>
              <a:cs typeface="Arial"/>
              <a:sym typeface="Arial"/>
            </a:endParaRPr>
          </a:p>
          <a:p>
            <a:pPr marL="342900" lvl="0" indent="-342900" algn="l" rtl="0">
              <a:spcBef>
                <a:spcPts val="0"/>
              </a:spcBef>
              <a:spcAft>
                <a:spcPts val="0"/>
              </a:spcAft>
              <a:buSzPts val="1400"/>
              <a:buFont typeface="Arial"/>
              <a:buChar char="•"/>
            </a:pPr>
            <a:r>
              <a:rPr lang="en-US" sz="1500" dirty="0">
                <a:latin typeface="Arial"/>
                <a:ea typeface="Arial"/>
                <a:cs typeface="Arial"/>
                <a:sym typeface="Arial"/>
              </a:rPr>
              <a:t>If the board of supervisors decides not to move forward with the Notice of Violation, the county inspector should: </a:t>
            </a:r>
            <a:endParaRPr sz="1500" dirty="0">
              <a:latin typeface="Arial"/>
              <a:ea typeface="Arial"/>
              <a:cs typeface="Arial"/>
              <a:sym typeface="Arial"/>
            </a:endParaRPr>
          </a:p>
          <a:p>
            <a:pPr marL="768350" lvl="1" indent="-285750" algn="l" rtl="0">
              <a:spcBef>
                <a:spcPts val="0"/>
              </a:spcBef>
              <a:spcAft>
                <a:spcPts val="0"/>
              </a:spcAft>
              <a:buSzPts val="1400"/>
              <a:buFont typeface="Wingdings" panose="05000000000000000000" pitchFamily="2" charset="2"/>
              <a:buChar char="§"/>
            </a:pPr>
            <a:r>
              <a:rPr lang="en-US" sz="1500" dirty="0">
                <a:latin typeface="Arial"/>
                <a:ea typeface="Arial"/>
                <a:cs typeface="Arial"/>
                <a:sym typeface="Arial"/>
              </a:rPr>
              <a:t>Provide the applicable landowner with original written Notice of Violation</a:t>
            </a:r>
            <a:endParaRPr sz="1500" dirty="0">
              <a:latin typeface="Arial"/>
              <a:ea typeface="Arial"/>
              <a:cs typeface="Arial"/>
              <a:sym typeface="Arial"/>
            </a:endParaRPr>
          </a:p>
          <a:p>
            <a:pPr marL="768350" lvl="1" indent="-285750" algn="l" rtl="0">
              <a:spcBef>
                <a:spcPts val="0"/>
              </a:spcBef>
              <a:spcAft>
                <a:spcPts val="0"/>
              </a:spcAft>
              <a:buSzPts val="1400"/>
              <a:buFont typeface="Wingdings" panose="05000000000000000000" pitchFamily="2" charset="2"/>
              <a:buChar char="§"/>
            </a:pPr>
            <a:r>
              <a:rPr lang="en-US" sz="1500" dirty="0">
                <a:latin typeface="Arial"/>
                <a:ea typeface="Arial"/>
                <a:cs typeface="Arial"/>
                <a:sym typeface="Arial"/>
              </a:rPr>
              <a:t>Notify the pipeline company that the landowner has been informed</a:t>
            </a:r>
            <a:endParaRPr sz="1500" dirty="0">
              <a:latin typeface="Arial"/>
              <a:ea typeface="Arial"/>
              <a:cs typeface="Arial"/>
              <a:sym typeface="Arial"/>
            </a:endParaRPr>
          </a:p>
          <a:p>
            <a:pPr marL="768350" lvl="1" indent="-285750" algn="l" rtl="0">
              <a:spcBef>
                <a:spcPts val="0"/>
              </a:spcBef>
              <a:spcAft>
                <a:spcPts val="0"/>
              </a:spcAft>
              <a:buSzPts val="1400"/>
              <a:buFont typeface="Wingdings" panose="05000000000000000000" pitchFamily="2" charset="2"/>
              <a:buChar char="§"/>
            </a:pPr>
            <a:r>
              <a:rPr lang="en-US" sz="1500" dirty="0">
                <a:latin typeface="Arial"/>
                <a:ea typeface="Arial"/>
                <a:cs typeface="Arial"/>
                <a:sym typeface="Arial"/>
              </a:rPr>
              <a:t>Include the violation on the inspector’s restoration punch list</a:t>
            </a:r>
            <a:endParaRPr sz="1500" dirty="0">
              <a:latin typeface="Arial"/>
              <a:ea typeface="Arial"/>
              <a:cs typeface="Arial"/>
              <a:sym typeface="Arial"/>
            </a:endParaRPr>
          </a:p>
          <a:p>
            <a:pPr marL="342900" lvl="0" indent="0" algn="l" rtl="0">
              <a:spcBef>
                <a:spcPts val="0"/>
              </a:spcBef>
              <a:spcAft>
                <a:spcPts val="0"/>
              </a:spcAft>
              <a:buNone/>
            </a:pPr>
            <a:endParaRPr sz="1500" dirty="0">
              <a:latin typeface="Arial"/>
              <a:ea typeface="Arial"/>
              <a:cs typeface="Arial"/>
              <a:sym typeface="Arial"/>
            </a:endParaRPr>
          </a:p>
          <a:p>
            <a:pPr marL="25400" lvl="0" indent="0" algn="l" rtl="0">
              <a:spcBef>
                <a:spcPts val="0"/>
              </a:spcBef>
              <a:spcAft>
                <a:spcPts val="0"/>
              </a:spcAft>
              <a:buSzPts val="1400"/>
              <a:buNone/>
            </a:pPr>
            <a:r>
              <a:rPr lang="en-US" sz="1500" dirty="0">
                <a:latin typeface="Arial"/>
                <a:ea typeface="Arial"/>
                <a:cs typeface="Arial"/>
                <a:sym typeface="Arial"/>
              </a:rPr>
              <a:t>It is recommended that the board of supervisors not consider the construction complete until each violation has been fully remediated or a signed agreement between the landowner and the pipeline company has been provided to the county inspector.</a:t>
            </a:r>
            <a:endParaRPr sz="1500" dirty="0">
              <a:latin typeface="Arial"/>
              <a:ea typeface="Arial"/>
              <a:cs typeface="Arial"/>
              <a:sym typeface="Arial"/>
            </a:endParaRPr>
          </a:p>
          <a:p>
            <a:pPr marL="0" lvl="0" indent="0" algn="l" rtl="0">
              <a:spcBef>
                <a:spcPts val="0"/>
              </a:spcBef>
              <a:spcAft>
                <a:spcPts val="0"/>
              </a:spcAft>
              <a:buNone/>
            </a:pPr>
            <a:endParaRPr sz="1400" dirty="0">
              <a:latin typeface="Arial"/>
              <a:ea typeface="Arial"/>
              <a:cs typeface="Arial"/>
              <a:sym typeface="Arial"/>
            </a:endParaRPr>
          </a:p>
          <a:p>
            <a:pPr marL="34290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endParaRPr sz="1400" dirty="0">
              <a:latin typeface="Arial"/>
              <a:ea typeface="Arial"/>
              <a:cs typeface="Arial"/>
              <a:sym typeface="Arial"/>
            </a:endParaRPr>
          </a:p>
        </p:txBody>
      </p:sp>
      <p:sp>
        <p:nvSpPr>
          <p:cNvPr id="212" name="Google Shape;212;g279ceba5267_0_231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213" name="Google Shape;213;g279ceba5267_0_2311"/>
          <p:cNvPicPr preferRelativeResize="0"/>
          <p:nvPr/>
        </p:nvPicPr>
        <p:blipFill rotWithShape="1">
          <a:blip r:embed="rId3">
            <a:alphaModFix/>
          </a:blip>
          <a:srcRect/>
          <a:stretch/>
        </p:blipFill>
        <p:spPr>
          <a:xfrm>
            <a:off x="457200" y="6089833"/>
            <a:ext cx="2856943" cy="44907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279ceba5267_0_2328"/>
          <p:cNvSpPr/>
          <p:nvPr/>
        </p:nvSpPr>
        <p:spPr>
          <a:xfrm>
            <a:off x="0" y="0"/>
            <a:ext cx="9144000" cy="1445400"/>
          </a:xfrm>
          <a:prstGeom prst="rect">
            <a:avLst/>
          </a:prstGeom>
          <a:solidFill>
            <a:srgbClr val="03617A"/>
          </a:solidFill>
          <a:ln>
            <a:noFill/>
          </a:ln>
        </p:spPr>
        <p:txBody>
          <a:bodyPr spcFirstLastPara="1" wrap="square" lIns="91425" tIns="45700" rIns="91425" bIns="45700" anchor="ctr" anchorCtr="0">
            <a:noAutofit/>
          </a:bodyPr>
          <a:lstStyle/>
          <a:p>
            <a:pPr marL="0" lvl="0" indent="0" algn="ctr" rtl="0">
              <a:spcBef>
                <a:spcPts val="0"/>
              </a:spcBef>
              <a:spcAft>
                <a:spcPts val="0"/>
              </a:spcAft>
              <a:buSzPts val="3400"/>
              <a:buNone/>
            </a:pPr>
            <a:r>
              <a:rPr lang="en-US" sz="3400">
                <a:solidFill>
                  <a:schemeClr val="lt1"/>
                </a:solidFill>
              </a:rPr>
              <a:t>Completion of Projects</a:t>
            </a:r>
            <a:endParaRPr sz="1800" b="0" i="0" u="none" strike="noStrike" cap="none">
              <a:solidFill>
                <a:schemeClr val="lt1"/>
              </a:solidFill>
              <a:latin typeface="Calibri"/>
              <a:ea typeface="Calibri"/>
              <a:cs typeface="Calibri"/>
              <a:sym typeface="Calibri"/>
            </a:endParaRPr>
          </a:p>
        </p:txBody>
      </p:sp>
      <p:sp>
        <p:nvSpPr>
          <p:cNvPr id="219" name="Google Shape;219;g279ceba5267_0_2328"/>
          <p:cNvSpPr txBox="1">
            <a:spLocks noGrp="1"/>
          </p:cNvSpPr>
          <p:nvPr>
            <p:ph type="body" idx="1"/>
          </p:nvPr>
        </p:nvSpPr>
        <p:spPr>
          <a:xfrm>
            <a:off x="997350" y="1559400"/>
            <a:ext cx="7149300" cy="4172700"/>
          </a:xfrm>
          <a:prstGeom prst="rect">
            <a:avLst/>
          </a:prstGeom>
          <a:noFill/>
          <a:ln>
            <a:noFill/>
          </a:ln>
        </p:spPr>
        <p:txBody>
          <a:bodyPr spcFirstLastPara="1" wrap="square" lIns="91425" tIns="45700" rIns="91425" bIns="45700" anchor="t" anchorCtr="0">
            <a:noAutofit/>
          </a:bodyPr>
          <a:lstStyle/>
          <a:p>
            <a:pPr marL="342900" lvl="0" indent="-323850" algn="l" rtl="0">
              <a:spcBef>
                <a:spcPts val="0"/>
              </a:spcBef>
              <a:spcAft>
                <a:spcPts val="0"/>
              </a:spcAft>
              <a:buSzPts val="1500"/>
              <a:buChar char="•"/>
            </a:pPr>
            <a:r>
              <a:rPr lang="en-US" sz="1800" dirty="0">
                <a:latin typeface="Arial"/>
                <a:ea typeface="Arial"/>
                <a:cs typeface="Arial"/>
                <a:sym typeface="Arial"/>
              </a:rPr>
              <a:t>The county inspector gives a recommendation when final restoration has been completed and vegetation across the project has reached 70% of its growth. </a:t>
            </a:r>
            <a:endParaRPr sz="1800" dirty="0">
              <a:latin typeface="Arial"/>
              <a:ea typeface="Arial"/>
              <a:cs typeface="Arial"/>
              <a:sym typeface="Arial"/>
            </a:endParaRPr>
          </a:p>
          <a:p>
            <a:pPr marL="342900" lvl="0" indent="0" algn="l" rtl="0">
              <a:spcBef>
                <a:spcPts val="0"/>
              </a:spcBef>
              <a:spcAft>
                <a:spcPts val="0"/>
              </a:spcAft>
              <a:buNone/>
            </a:pPr>
            <a:endParaRPr sz="1800" dirty="0">
              <a:latin typeface="Arial"/>
              <a:ea typeface="Arial"/>
              <a:cs typeface="Arial"/>
              <a:sym typeface="Arial"/>
            </a:endParaRPr>
          </a:p>
          <a:p>
            <a:pPr marL="342900" lvl="0" indent="-323850" algn="l" rtl="0">
              <a:spcBef>
                <a:spcPts val="0"/>
              </a:spcBef>
              <a:spcAft>
                <a:spcPts val="0"/>
              </a:spcAft>
              <a:buSzPts val="1500"/>
              <a:buFont typeface="Arial"/>
              <a:buChar char="•"/>
            </a:pPr>
            <a:r>
              <a:rPr lang="en-US" sz="1800" dirty="0">
                <a:latin typeface="Arial"/>
                <a:ea typeface="Arial"/>
                <a:cs typeface="Arial"/>
                <a:sym typeface="Arial"/>
              </a:rPr>
              <a:t>The board of supervisors determines when construction of a pipeline has been completed in that county. </a:t>
            </a:r>
            <a:endParaRPr sz="1800" dirty="0">
              <a:latin typeface="Arial"/>
              <a:ea typeface="Arial"/>
              <a:cs typeface="Arial"/>
              <a:sym typeface="Arial"/>
            </a:endParaRPr>
          </a:p>
          <a:p>
            <a:pPr marL="342900" lvl="0" indent="0" algn="l" rtl="0">
              <a:spcBef>
                <a:spcPts val="0"/>
              </a:spcBef>
              <a:spcAft>
                <a:spcPts val="0"/>
              </a:spcAft>
              <a:buNone/>
            </a:pPr>
            <a:endParaRPr sz="1800" dirty="0">
              <a:latin typeface="Arial"/>
              <a:ea typeface="Arial"/>
              <a:cs typeface="Arial"/>
              <a:sym typeface="Arial"/>
            </a:endParaRPr>
          </a:p>
          <a:p>
            <a:pPr marL="342900" lvl="0" indent="-323850" algn="l" rtl="0">
              <a:spcBef>
                <a:spcPts val="0"/>
              </a:spcBef>
              <a:spcAft>
                <a:spcPts val="0"/>
              </a:spcAft>
              <a:buSzPts val="1500"/>
              <a:buFont typeface="Arial"/>
              <a:buChar char="•"/>
            </a:pPr>
            <a:r>
              <a:rPr lang="en-US" sz="1800" dirty="0">
                <a:latin typeface="Arial"/>
                <a:ea typeface="Arial"/>
                <a:cs typeface="Arial"/>
                <a:sym typeface="Arial"/>
              </a:rPr>
              <a:t>After the board of supervisors officially closes the project, the county inspector finalizes all project documentation in preparation for turnover. Document turnover includes all: </a:t>
            </a:r>
            <a:endParaRPr sz="1800" dirty="0">
              <a:latin typeface="Arial"/>
              <a:ea typeface="Arial"/>
              <a:cs typeface="Arial"/>
              <a:sym typeface="Arial"/>
            </a:endParaRPr>
          </a:p>
          <a:p>
            <a:pPr marL="1219200" lvl="2" indent="-285750">
              <a:spcBef>
                <a:spcPts val="0"/>
              </a:spcBef>
              <a:buSzPts val="1500"/>
              <a:buFont typeface="Wingdings" panose="05000000000000000000" pitchFamily="2" charset="2"/>
              <a:buChar char="§"/>
            </a:pPr>
            <a:r>
              <a:rPr lang="en-US" sz="1800" dirty="0">
                <a:latin typeface="Arial"/>
                <a:ea typeface="Arial"/>
                <a:cs typeface="Arial"/>
                <a:sym typeface="Arial"/>
              </a:rPr>
              <a:t>Inspection Reports</a:t>
            </a:r>
            <a:endParaRPr sz="1800" dirty="0">
              <a:latin typeface="Arial"/>
              <a:ea typeface="Arial"/>
              <a:cs typeface="Arial"/>
              <a:sym typeface="Arial"/>
            </a:endParaRPr>
          </a:p>
          <a:p>
            <a:pPr marL="1219200" lvl="2" indent="-285750">
              <a:spcBef>
                <a:spcPts val="0"/>
              </a:spcBef>
              <a:buSzPts val="1500"/>
              <a:buFont typeface="Wingdings" panose="05000000000000000000" pitchFamily="2" charset="2"/>
              <a:buChar char="§"/>
            </a:pPr>
            <a:r>
              <a:rPr lang="en-US" sz="1800" dirty="0">
                <a:latin typeface="Arial"/>
                <a:ea typeface="Arial"/>
                <a:cs typeface="Arial"/>
                <a:sym typeface="Arial"/>
              </a:rPr>
              <a:t>Tile Reports and Maps</a:t>
            </a:r>
            <a:endParaRPr sz="1800" dirty="0">
              <a:latin typeface="Arial"/>
              <a:ea typeface="Arial"/>
              <a:cs typeface="Arial"/>
              <a:sym typeface="Arial"/>
            </a:endParaRPr>
          </a:p>
          <a:p>
            <a:pPr marL="1219200" lvl="2" indent="-285750">
              <a:spcBef>
                <a:spcPts val="0"/>
              </a:spcBef>
              <a:buSzPts val="1500"/>
              <a:buFont typeface="Wingdings" panose="05000000000000000000" pitchFamily="2" charset="2"/>
              <a:buChar char="§"/>
            </a:pPr>
            <a:r>
              <a:rPr lang="en-US" sz="1800" dirty="0">
                <a:latin typeface="Arial"/>
                <a:ea typeface="Arial"/>
                <a:cs typeface="Arial"/>
                <a:sym typeface="Arial"/>
              </a:rPr>
              <a:t>Punch Lists</a:t>
            </a:r>
            <a:endParaRPr sz="1800" dirty="0">
              <a:latin typeface="Arial"/>
              <a:ea typeface="Arial"/>
              <a:cs typeface="Arial"/>
              <a:sym typeface="Arial"/>
            </a:endParaRPr>
          </a:p>
          <a:p>
            <a:pPr marL="1219200" lvl="2" indent="-285750">
              <a:spcBef>
                <a:spcPts val="0"/>
              </a:spcBef>
              <a:buSzPts val="1500"/>
              <a:buFont typeface="Wingdings" panose="05000000000000000000" pitchFamily="2" charset="2"/>
              <a:buChar char="§"/>
            </a:pPr>
            <a:r>
              <a:rPr lang="en-US" sz="1800" dirty="0">
                <a:latin typeface="Arial"/>
                <a:ea typeface="Arial"/>
                <a:cs typeface="Arial"/>
                <a:sym typeface="Arial"/>
              </a:rPr>
              <a:t>Stop Work Orders</a:t>
            </a:r>
            <a:endParaRPr sz="1800" dirty="0">
              <a:latin typeface="Arial"/>
              <a:ea typeface="Arial"/>
              <a:cs typeface="Arial"/>
              <a:sym typeface="Arial"/>
            </a:endParaRPr>
          </a:p>
          <a:p>
            <a:pPr marL="1219200" lvl="2" indent="-285750">
              <a:spcBef>
                <a:spcPts val="0"/>
              </a:spcBef>
              <a:buSzPts val="1500"/>
              <a:buFont typeface="Wingdings" panose="05000000000000000000" pitchFamily="2" charset="2"/>
              <a:buChar char="§"/>
            </a:pPr>
            <a:r>
              <a:rPr lang="en-US" sz="1800" dirty="0">
                <a:latin typeface="Arial"/>
                <a:ea typeface="Arial"/>
                <a:cs typeface="Arial"/>
                <a:sym typeface="Arial"/>
              </a:rPr>
              <a:t>Notice of Violation Documents</a:t>
            </a:r>
            <a:endParaRPr sz="1800" dirty="0">
              <a:latin typeface="Arial"/>
              <a:ea typeface="Arial"/>
              <a:cs typeface="Arial"/>
              <a:sym typeface="Arial"/>
            </a:endParaRPr>
          </a:p>
          <a:p>
            <a:pPr marL="1219200" lvl="2" indent="-285750">
              <a:spcBef>
                <a:spcPts val="0"/>
              </a:spcBef>
              <a:buSzPts val="1500"/>
              <a:buFont typeface="Wingdings" panose="05000000000000000000" pitchFamily="2" charset="2"/>
              <a:buChar char="§"/>
            </a:pPr>
            <a:r>
              <a:rPr lang="en-US" sz="1800" dirty="0">
                <a:latin typeface="Arial"/>
                <a:ea typeface="Arial"/>
                <a:cs typeface="Arial"/>
                <a:sym typeface="Arial"/>
              </a:rPr>
              <a:t>Special Landowner Agreements</a:t>
            </a:r>
            <a:endParaRPr sz="1800" dirty="0">
              <a:latin typeface="Arial"/>
              <a:ea typeface="Arial"/>
              <a:cs typeface="Arial"/>
              <a:sym typeface="Arial"/>
            </a:endParaRPr>
          </a:p>
          <a:p>
            <a:pPr marL="0" lvl="0" indent="0" algn="l" rtl="0">
              <a:spcBef>
                <a:spcPts val="0"/>
              </a:spcBef>
              <a:spcAft>
                <a:spcPts val="0"/>
              </a:spcAft>
              <a:buNone/>
            </a:pPr>
            <a:endParaRPr sz="1400" dirty="0">
              <a:latin typeface="Arial"/>
              <a:ea typeface="Arial"/>
              <a:cs typeface="Arial"/>
              <a:sym typeface="Arial"/>
            </a:endParaRPr>
          </a:p>
          <a:p>
            <a:pPr marL="34290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endParaRPr sz="1400" dirty="0">
              <a:latin typeface="Arial"/>
              <a:ea typeface="Arial"/>
              <a:cs typeface="Arial"/>
              <a:sym typeface="Arial"/>
            </a:endParaRPr>
          </a:p>
        </p:txBody>
      </p:sp>
      <p:sp>
        <p:nvSpPr>
          <p:cNvPr id="220" name="Google Shape;220;g279ceba5267_0_232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221" name="Google Shape;221;g279ceba5267_0_2328"/>
          <p:cNvPicPr preferRelativeResize="0"/>
          <p:nvPr/>
        </p:nvPicPr>
        <p:blipFill rotWithShape="1">
          <a:blip r:embed="rId3">
            <a:alphaModFix/>
          </a:blip>
          <a:srcRect/>
          <a:stretch/>
        </p:blipFill>
        <p:spPr>
          <a:xfrm>
            <a:off x="457200" y="6089833"/>
            <a:ext cx="2856943" cy="44907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279ceba5267_0_2335"/>
          <p:cNvSpPr/>
          <p:nvPr/>
        </p:nvSpPr>
        <p:spPr>
          <a:xfrm>
            <a:off x="0" y="0"/>
            <a:ext cx="9144000" cy="1445400"/>
          </a:xfrm>
          <a:prstGeom prst="rect">
            <a:avLst/>
          </a:prstGeom>
          <a:solidFill>
            <a:srgbClr val="03617A"/>
          </a:solidFill>
          <a:ln>
            <a:noFill/>
          </a:ln>
        </p:spPr>
        <p:txBody>
          <a:bodyPr spcFirstLastPara="1" wrap="square" lIns="91425" tIns="45700" rIns="91425" bIns="45700" anchor="ctr" anchorCtr="0">
            <a:noAutofit/>
          </a:bodyPr>
          <a:lstStyle/>
          <a:p>
            <a:pPr marL="0" lvl="0" indent="0" algn="ctr" rtl="0">
              <a:spcBef>
                <a:spcPts val="0"/>
              </a:spcBef>
              <a:spcAft>
                <a:spcPts val="0"/>
              </a:spcAft>
              <a:buSzPts val="3400"/>
              <a:buNone/>
            </a:pPr>
            <a:r>
              <a:rPr lang="en-US" sz="3400" dirty="0">
                <a:solidFill>
                  <a:schemeClr val="lt1"/>
                </a:solidFill>
              </a:rPr>
              <a:t>Request For Damages</a:t>
            </a:r>
            <a:endParaRPr sz="1800" b="0" i="0" u="none" strike="noStrike" cap="none" dirty="0">
              <a:solidFill>
                <a:schemeClr val="lt1"/>
              </a:solidFill>
              <a:latin typeface="Calibri"/>
              <a:ea typeface="Calibri"/>
              <a:cs typeface="Calibri"/>
              <a:sym typeface="Calibri"/>
            </a:endParaRPr>
          </a:p>
        </p:txBody>
      </p:sp>
      <p:sp>
        <p:nvSpPr>
          <p:cNvPr id="227" name="Google Shape;227;g279ceba5267_0_2335"/>
          <p:cNvSpPr txBox="1">
            <a:spLocks noGrp="1"/>
          </p:cNvSpPr>
          <p:nvPr>
            <p:ph type="body" idx="1"/>
          </p:nvPr>
        </p:nvSpPr>
        <p:spPr>
          <a:xfrm>
            <a:off x="997350" y="1873050"/>
            <a:ext cx="7149300" cy="4172700"/>
          </a:xfrm>
          <a:prstGeom prst="rect">
            <a:avLst/>
          </a:prstGeom>
          <a:noFill/>
          <a:ln>
            <a:noFill/>
          </a:ln>
        </p:spPr>
        <p:txBody>
          <a:bodyPr spcFirstLastPara="1" wrap="square" lIns="91425" tIns="45700" rIns="91425" bIns="45700" anchor="t" anchorCtr="0">
            <a:noAutofit/>
          </a:bodyPr>
          <a:lstStyle/>
          <a:p>
            <a:pPr marL="342900" lvl="0" indent="-323850" algn="l" rtl="0">
              <a:spcBef>
                <a:spcPts val="0"/>
              </a:spcBef>
              <a:spcAft>
                <a:spcPts val="0"/>
              </a:spcAft>
              <a:buSzPts val="1500"/>
              <a:buChar char="•"/>
            </a:pPr>
            <a:r>
              <a:rPr lang="en-US" sz="1800">
                <a:latin typeface="Arial"/>
                <a:ea typeface="Arial"/>
                <a:cs typeface="Arial"/>
                <a:sym typeface="Arial"/>
              </a:rPr>
              <a:t>The statute provides that 90 days after the board of supervisors determines construction is complete, a landowner may request a compensation commission be appointed to determine damages from construction when the landowner and the pipeline company have not been able to reach agreement.</a:t>
            </a:r>
            <a:endParaRPr sz="1800">
              <a:latin typeface="Arial"/>
              <a:ea typeface="Arial"/>
              <a:cs typeface="Arial"/>
              <a:sym typeface="Arial"/>
            </a:endParaRPr>
          </a:p>
          <a:p>
            <a:pPr marL="342900" lvl="0" indent="0" algn="l" rtl="0">
              <a:spcBef>
                <a:spcPts val="0"/>
              </a:spcBef>
              <a:spcAft>
                <a:spcPts val="0"/>
              </a:spcAft>
              <a:buNone/>
            </a:pPr>
            <a:r>
              <a:rPr lang="en-US" sz="1800">
                <a:latin typeface="Arial"/>
                <a:ea typeface="Arial"/>
                <a:cs typeface="Arial"/>
                <a:sym typeface="Arial"/>
              </a:rPr>
              <a:t> </a:t>
            </a:r>
            <a:endParaRPr sz="1800">
              <a:latin typeface="Arial"/>
              <a:ea typeface="Arial"/>
              <a:cs typeface="Arial"/>
              <a:sym typeface="Arial"/>
            </a:endParaRPr>
          </a:p>
          <a:p>
            <a:pPr marL="342900" lvl="0" indent="-323850" algn="l" rtl="0">
              <a:spcBef>
                <a:spcPts val="0"/>
              </a:spcBef>
              <a:spcAft>
                <a:spcPts val="0"/>
              </a:spcAft>
              <a:buSzPts val="1500"/>
              <a:buFont typeface="Arial"/>
              <a:buChar char="•"/>
            </a:pPr>
            <a:r>
              <a:rPr lang="en-US" sz="1800">
                <a:latin typeface="Arial"/>
                <a:ea typeface="Arial"/>
                <a:cs typeface="Arial"/>
                <a:sym typeface="Arial"/>
              </a:rPr>
              <a:t>If the board of supervisors approves the petition, the landowner or pipeline company may begin the proceeding by filing an application with the chief judge to appoint a compensation commission. </a:t>
            </a:r>
            <a:endParaRPr sz="1800">
              <a:latin typeface="Arial"/>
              <a:ea typeface="Arial"/>
              <a:cs typeface="Arial"/>
              <a:sym typeface="Arial"/>
            </a:endParaRPr>
          </a:p>
          <a:p>
            <a:pPr marL="342900" lvl="0" indent="0" algn="l" rtl="0">
              <a:spcBef>
                <a:spcPts val="0"/>
              </a:spcBef>
              <a:spcAft>
                <a:spcPts val="0"/>
              </a:spcAft>
              <a:buNone/>
            </a:pPr>
            <a:endParaRPr sz="1800">
              <a:latin typeface="Arial"/>
              <a:ea typeface="Arial"/>
              <a:cs typeface="Arial"/>
              <a:sym typeface="Arial"/>
            </a:endParaRPr>
          </a:p>
          <a:p>
            <a:pPr marL="342900" lvl="0" indent="-323850" algn="l" rtl="0">
              <a:spcBef>
                <a:spcPts val="0"/>
              </a:spcBef>
              <a:spcAft>
                <a:spcPts val="0"/>
              </a:spcAft>
              <a:buSzPts val="1500"/>
              <a:buFont typeface="Arial"/>
              <a:buChar char="•"/>
            </a:pPr>
            <a:r>
              <a:rPr lang="en-US" sz="1800">
                <a:latin typeface="Arial"/>
                <a:ea typeface="Arial"/>
                <a:cs typeface="Arial"/>
                <a:sym typeface="Arial"/>
              </a:rPr>
              <a:t>The remainder of the process is set out in Iowa Code 479.46 and 479B.30. </a:t>
            </a:r>
            <a:endParaRPr sz="1800">
              <a:latin typeface="Arial"/>
              <a:ea typeface="Arial"/>
              <a:cs typeface="Arial"/>
              <a:sym typeface="Arial"/>
            </a:endParaRPr>
          </a:p>
          <a:p>
            <a:pPr marL="0" lvl="0" indent="0" algn="l" rtl="0">
              <a:spcBef>
                <a:spcPts val="0"/>
              </a:spcBef>
              <a:spcAft>
                <a:spcPts val="0"/>
              </a:spcAft>
              <a:buNone/>
            </a:pPr>
            <a:endParaRPr sz="1800" dirty="0">
              <a:latin typeface="Arial"/>
              <a:ea typeface="Arial"/>
              <a:cs typeface="Arial"/>
              <a:sym typeface="Arial"/>
            </a:endParaRPr>
          </a:p>
          <a:p>
            <a:pPr marL="34290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endParaRPr sz="1400" dirty="0">
              <a:latin typeface="Arial"/>
              <a:ea typeface="Arial"/>
              <a:cs typeface="Arial"/>
              <a:sym typeface="Arial"/>
            </a:endParaRPr>
          </a:p>
        </p:txBody>
      </p:sp>
      <p:sp>
        <p:nvSpPr>
          <p:cNvPr id="228" name="Google Shape;228;g279ceba5267_0_233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29" name="Google Shape;229;g279ceba5267_0_2335"/>
          <p:cNvPicPr preferRelativeResize="0"/>
          <p:nvPr/>
        </p:nvPicPr>
        <p:blipFill rotWithShape="1">
          <a:blip r:embed="rId3">
            <a:alphaModFix/>
          </a:blip>
          <a:srcRect/>
          <a:stretch/>
        </p:blipFill>
        <p:spPr>
          <a:xfrm>
            <a:off x="457200" y="6089833"/>
            <a:ext cx="2856943" cy="44907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279ceba5267_0_2335"/>
          <p:cNvSpPr/>
          <p:nvPr/>
        </p:nvSpPr>
        <p:spPr>
          <a:xfrm>
            <a:off x="0" y="0"/>
            <a:ext cx="9144000" cy="1445400"/>
          </a:xfrm>
          <a:prstGeom prst="rect">
            <a:avLst/>
          </a:prstGeom>
          <a:solidFill>
            <a:srgbClr val="03617A"/>
          </a:solidFill>
          <a:ln>
            <a:noFill/>
          </a:ln>
        </p:spPr>
        <p:txBody>
          <a:bodyPr spcFirstLastPara="1" wrap="square" lIns="91425" tIns="45700" rIns="91425" bIns="45700" anchor="ctr" anchorCtr="0">
            <a:noAutofit/>
          </a:bodyPr>
          <a:lstStyle/>
          <a:p>
            <a:pPr marL="0" lvl="0" indent="0" algn="ctr" rtl="0">
              <a:spcBef>
                <a:spcPts val="0"/>
              </a:spcBef>
              <a:spcAft>
                <a:spcPts val="0"/>
              </a:spcAft>
              <a:buSzPts val="3400"/>
              <a:buNone/>
            </a:pPr>
            <a:r>
              <a:rPr lang="en-US" sz="3400" dirty="0">
                <a:solidFill>
                  <a:schemeClr val="lt1"/>
                </a:solidFill>
              </a:rPr>
              <a:t>Questions?</a:t>
            </a:r>
            <a:endParaRPr sz="1800" b="0" i="0" u="none" strike="noStrike" cap="none" dirty="0">
              <a:solidFill>
                <a:schemeClr val="lt1"/>
              </a:solidFill>
              <a:latin typeface="Calibri"/>
              <a:ea typeface="Calibri"/>
              <a:cs typeface="Calibri"/>
              <a:sym typeface="Calibri"/>
            </a:endParaRPr>
          </a:p>
        </p:txBody>
      </p:sp>
      <p:sp>
        <p:nvSpPr>
          <p:cNvPr id="227" name="Google Shape;227;g279ceba5267_0_2335"/>
          <p:cNvSpPr txBox="1">
            <a:spLocks noGrp="1"/>
          </p:cNvSpPr>
          <p:nvPr>
            <p:ph type="body" idx="1"/>
          </p:nvPr>
        </p:nvSpPr>
        <p:spPr>
          <a:xfrm>
            <a:off x="997350" y="1873050"/>
            <a:ext cx="7149300" cy="4172700"/>
          </a:xfrm>
          <a:prstGeom prst="rect">
            <a:avLst/>
          </a:prstGeom>
          <a:noFill/>
          <a:ln>
            <a:noFill/>
          </a:ln>
        </p:spPr>
        <p:txBody>
          <a:bodyPr spcFirstLastPara="1" wrap="square" lIns="91425" tIns="45700" rIns="91425" bIns="45700" anchor="t" anchorCtr="0">
            <a:noAutofit/>
          </a:bodyPr>
          <a:lstStyle/>
          <a:p>
            <a:pPr marL="0" lvl="0" indent="0" algn="ctr">
              <a:spcBef>
                <a:spcPts val="0"/>
              </a:spcBef>
              <a:buNone/>
            </a:pPr>
            <a:r>
              <a:rPr lang="en-US" sz="1800" dirty="0">
                <a:solidFill>
                  <a:schemeClr val="lt1"/>
                </a:solidFill>
                <a:latin typeface="Arial"/>
                <a:ea typeface="Arial"/>
                <a:cs typeface="Arial"/>
                <a:sym typeface="Arial"/>
              </a:rPr>
              <a:t>For more information contact: </a:t>
            </a:r>
            <a:endParaRPr lang="en-US" sz="1800" dirty="0"/>
          </a:p>
          <a:p>
            <a:pPr marL="114300" indent="0" algn="ctr">
              <a:buNone/>
            </a:pPr>
            <a:r>
              <a:rPr lang="en-US" sz="2800" b="1" dirty="0"/>
              <a:t>Iowa Utilities Commission</a:t>
            </a:r>
            <a:br>
              <a:rPr lang="en-US" sz="2800" b="1" dirty="0"/>
            </a:br>
            <a:r>
              <a:rPr lang="en-US" sz="2800" b="1" dirty="0"/>
              <a:t>1375 E. Court Ave.</a:t>
            </a:r>
            <a:br>
              <a:rPr lang="en-US" sz="2800" b="1" dirty="0"/>
            </a:br>
            <a:r>
              <a:rPr lang="en-US" sz="2800" b="1" dirty="0"/>
              <a:t>Des Moines, IA 50319</a:t>
            </a:r>
          </a:p>
          <a:p>
            <a:pPr marL="114300" indent="0">
              <a:buNone/>
            </a:pPr>
            <a:endParaRPr lang="en-US" sz="2800" dirty="0"/>
          </a:p>
          <a:p>
            <a:pPr marL="114300" indent="0" algn="ctr">
              <a:buNone/>
            </a:pPr>
            <a:r>
              <a:rPr lang="en-US" sz="2400" dirty="0">
                <a:latin typeface="+mj-lt"/>
              </a:rPr>
              <a:t>Call - 515-725-7200 </a:t>
            </a:r>
          </a:p>
          <a:p>
            <a:pPr marL="114300" indent="0" algn="ctr">
              <a:buNone/>
            </a:pPr>
            <a:r>
              <a:rPr lang="en-US" sz="2400" dirty="0">
                <a:latin typeface="+mj-lt"/>
              </a:rPr>
              <a:t>Email - iuc@iuc.iowa.gov</a:t>
            </a:r>
          </a:p>
          <a:p>
            <a:pPr marL="114300" indent="0" algn="ctr">
              <a:buNone/>
            </a:pPr>
            <a:r>
              <a:rPr lang="en-US" sz="2400" dirty="0">
                <a:latin typeface="+mj-lt"/>
              </a:rPr>
              <a:t>Online - iuc.iowa.gov</a:t>
            </a:r>
          </a:p>
          <a:p>
            <a:pPr marL="0" lvl="0" indent="0" algn="ctr">
              <a:spcBef>
                <a:spcPts val="0"/>
              </a:spcBef>
              <a:buNone/>
            </a:pPr>
            <a:r>
              <a:rPr lang="en-US" sz="2800" dirty="0">
                <a:solidFill>
                  <a:schemeClr val="lt1"/>
                </a:solidFill>
                <a:latin typeface="+mj-lt"/>
                <a:ea typeface="Arial"/>
                <a:cs typeface="Arial"/>
                <a:sym typeface="Arial"/>
              </a:rPr>
              <a:t> or iuc@iuc.iowa.</a:t>
            </a:r>
            <a:r>
              <a:rPr lang="en-US" sz="1800" dirty="0">
                <a:solidFill>
                  <a:schemeClr val="lt1"/>
                </a:solidFill>
                <a:latin typeface="Arial"/>
                <a:ea typeface="Arial"/>
                <a:cs typeface="Arial"/>
                <a:sym typeface="Arial"/>
              </a:rPr>
              <a:t>gov</a:t>
            </a:r>
            <a:endParaRPr lang="en-US" sz="1800" dirty="0"/>
          </a:p>
          <a:p>
            <a:pPr marL="0" lvl="0" indent="0" algn="ctr">
              <a:spcBef>
                <a:spcPts val="0"/>
              </a:spcBef>
              <a:buNone/>
            </a:pPr>
            <a:r>
              <a:rPr lang="en-US" sz="1800" dirty="0">
                <a:solidFill>
                  <a:schemeClr val="lt1"/>
                </a:solidFill>
                <a:latin typeface="Arial"/>
                <a:ea typeface="Arial"/>
                <a:cs typeface="Arial"/>
                <a:sym typeface="Arial"/>
              </a:rPr>
              <a:t>site: iuc.iowa.gov</a:t>
            </a:r>
            <a:endParaRPr lang="en-US" sz="1800" dirty="0"/>
          </a:p>
          <a:p>
            <a:pPr marL="0" lvl="0" indent="0" algn="l" rtl="0">
              <a:spcBef>
                <a:spcPts val="0"/>
              </a:spcBef>
              <a:spcAft>
                <a:spcPts val="0"/>
              </a:spcAft>
              <a:buNone/>
            </a:pPr>
            <a:endParaRPr sz="1800" dirty="0">
              <a:latin typeface="Arial"/>
              <a:ea typeface="Arial"/>
              <a:cs typeface="Arial"/>
              <a:sym typeface="Arial"/>
            </a:endParaRPr>
          </a:p>
          <a:p>
            <a:pPr marL="34290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endParaRPr sz="1400" dirty="0">
              <a:latin typeface="Arial"/>
              <a:ea typeface="Arial"/>
              <a:cs typeface="Arial"/>
              <a:sym typeface="Arial"/>
            </a:endParaRPr>
          </a:p>
        </p:txBody>
      </p:sp>
      <p:sp>
        <p:nvSpPr>
          <p:cNvPr id="228" name="Google Shape;228;g279ceba5267_0_233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29" name="Google Shape;229;g279ceba5267_0_2335"/>
          <p:cNvPicPr preferRelativeResize="0"/>
          <p:nvPr/>
        </p:nvPicPr>
        <p:blipFill rotWithShape="1">
          <a:blip r:embed="rId3">
            <a:alphaModFix/>
          </a:blip>
          <a:srcRect/>
          <a:stretch/>
        </p:blipFill>
        <p:spPr>
          <a:xfrm>
            <a:off x="457200" y="6089833"/>
            <a:ext cx="2856943" cy="449079"/>
          </a:xfrm>
          <a:prstGeom prst="rect">
            <a:avLst/>
          </a:prstGeom>
          <a:noFill/>
          <a:ln>
            <a:noFill/>
          </a:ln>
        </p:spPr>
      </p:pic>
    </p:spTree>
    <p:extLst>
      <p:ext uri="{BB962C8B-B14F-4D97-AF65-F5344CB8AC3E}">
        <p14:creationId xmlns:p14="http://schemas.microsoft.com/office/powerpoint/2010/main" val="938279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p:nvPr/>
        </p:nvSpPr>
        <p:spPr>
          <a:xfrm>
            <a:off x="0" y="0"/>
            <a:ext cx="9144000" cy="12507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3"/>
          <p:cNvSpPr txBox="1">
            <a:spLocks noGrp="1"/>
          </p:cNvSpPr>
          <p:nvPr>
            <p:ph type="title"/>
          </p:nvPr>
        </p:nvSpPr>
        <p:spPr>
          <a:xfrm>
            <a:off x="0" y="158150"/>
            <a:ext cx="9144000" cy="1043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400"/>
              <a:buFont typeface="Arial"/>
              <a:buNone/>
            </a:pPr>
            <a:r>
              <a:rPr lang="en-US" sz="3400" dirty="0">
                <a:solidFill>
                  <a:schemeClr val="lt1"/>
                </a:solidFill>
                <a:latin typeface="Arial"/>
                <a:ea typeface="Arial"/>
                <a:cs typeface="Arial"/>
                <a:sym typeface="Arial"/>
              </a:rPr>
              <a:t>Pipeline Permitting Process</a:t>
            </a:r>
            <a:endParaRPr dirty="0"/>
          </a:p>
        </p:txBody>
      </p:sp>
      <p:sp>
        <p:nvSpPr>
          <p:cNvPr id="106" name="Google Shape;106;p3"/>
          <p:cNvSpPr txBox="1">
            <a:spLocks noGrp="1"/>
          </p:cNvSpPr>
          <p:nvPr>
            <p:ph type="body" idx="1"/>
          </p:nvPr>
        </p:nvSpPr>
        <p:spPr>
          <a:xfrm>
            <a:off x="419850" y="2542449"/>
            <a:ext cx="1985022" cy="2294863"/>
          </a:xfrm>
          <a:prstGeom prst="rect">
            <a:avLst/>
          </a:prstGeom>
          <a:noFill/>
          <a:ln>
            <a:noFill/>
          </a:ln>
        </p:spPr>
        <p:txBody>
          <a:bodyPr spcFirstLastPara="1" wrap="square" lIns="91425" tIns="45700" rIns="91425" bIns="45700" anchor="t" anchorCtr="0">
            <a:noAutofit/>
          </a:bodyPr>
          <a:lstStyle/>
          <a:p>
            <a:pPr marL="0" lvl="0" indent="0">
              <a:spcBef>
                <a:spcPts val="640"/>
              </a:spcBef>
              <a:buNone/>
            </a:pPr>
            <a:r>
              <a:rPr lang="en-US" sz="1800" b="1" dirty="0">
                <a:solidFill>
                  <a:srgbClr val="006666"/>
                </a:solidFill>
                <a:latin typeface="Arial"/>
                <a:ea typeface="Arial"/>
                <a:cs typeface="Arial"/>
                <a:sym typeface="Arial"/>
              </a:rPr>
              <a:t>General sequence of events in the IUC’s Pipeline Permitting Process  </a:t>
            </a:r>
            <a:endParaRPr sz="1800" dirty="0">
              <a:latin typeface="Arial"/>
              <a:ea typeface="Arial"/>
              <a:cs typeface="Arial"/>
              <a:sym typeface="Arial"/>
            </a:endParaRPr>
          </a:p>
          <a:p>
            <a:pPr marL="0" lvl="0" indent="0" algn="l" rtl="0">
              <a:spcBef>
                <a:spcPts val="640"/>
              </a:spcBef>
              <a:spcAft>
                <a:spcPts val="0"/>
              </a:spcAft>
              <a:buNone/>
            </a:pPr>
            <a:endParaRPr sz="2000" dirty="0">
              <a:latin typeface="Arial"/>
              <a:ea typeface="Arial"/>
              <a:cs typeface="Arial"/>
              <a:sym typeface="Arial"/>
            </a:endParaRPr>
          </a:p>
          <a:p>
            <a:pPr marL="0" lvl="0" indent="0" algn="l" rtl="0">
              <a:spcBef>
                <a:spcPts val="640"/>
              </a:spcBef>
              <a:spcAft>
                <a:spcPts val="0"/>
              </a:spcAft>
              <a:buNone/>
            </a:pPr>
            <a:endParaRPr sz="2000" dirty="0">
              <a:latin typeface="Arial"/>
              <a:ea typeface="Arial"/>
              <a:cs typeface="Arial"/>
              <a:sym typeface="Arial"/>
            </a:endParaRPr>
          </a:p>
          <a:p>
            <a:pPr marL="0" lvl="0" indent="0" algn="l" rtl="0">
              <a:spcBef>
                <a:spcPts val="640"/>
              </a:spcBef>
              <a:spcAft>
                <a:spcPts val="0"/>
              </a:spcAft>
              <a:buNone/>
            </a:pPr>
            <a:endParaRPr sz="2000" dirty="0">
              <a:latin typeface="Arial"/>
              <a:ea typeface="Arial"/>
              <a:cs typeface="Arial"/>
              <a:sym typeface="Arial"/>
            </a:endParaRPr>
          </a:p>
        </p:txBody>
      </p:sp>
      <p:sp>
        <p:nvSpPr>
          <p:cNvPr id="107" name="Google Shape;107;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2</a:t>
            </a:r>
            <a:endParaRPr dirty="0"/>
          </a:p>
        </p:txBody>
      </p:sp>
      <p:pic>
        <p:nvPicPr>
          <p:cNvPr id="108" name="Google Shape;108;p3"/>
          <p:cNvPicPr preferRelativeResize="0"/>
          <p:nvPr/>
        </p:nvPicPr>
        <p:blipFill rotWithShape="1">
          <a:blip r:embed="rId3">
            <a:alphaModFix/>
          </a:blip>
          <a:srcRect/>
          <a:stretch/>
        </p:blipFill>
        <p:spPr>
          <a:xfrm>
            <a:off x="457200" y="6089833"/>
            <a:ext cx="2856944" cy="449079"/>
          </a:xfrm>
          <a:prstGeom prst="rect">
            <a:avLst/>
          </a:prstGeom>
          <a:noFill/>
          <a:ln>
            <a:noFill/>
          </a:ln>
        </p:spPr>
      </p:pic>
      <p:sp>
        <p:nvSpPr>
          <p:cNvPr id="109" name="Google Shape;109;p3"/>
          <p:cNvSpPr txBox="1"/>
          <p:nvPr/>
        </p:nvSpPr>
        <p:spPr>
          <a:xfrm>
            <a:off x="2397691" y="2236113"/>
            <a:ext cx="1887300" cy="369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200" dirty="0">
                <a:solidFill>
                  <a:schemeClr val="dk1"/>
                </a:solidFill>
              </a:rPr>
              <a:t>Informational Meeting</a:t>
            </a:r>
            <a:endParaRPr sz="1200" dirty="0">
              <a:solidFill>
                <a:schemeClr val="dk1"/>
              </a:solidFill>
            </a:endParaRPr>
          </a:p>
        </p:txBody>
      </p:sp>
      <p:sp>
        <p:nvSpPr>
          <p:cNvPr id="110" name="Google Shape;110;p3"/>
          <p:cNvSpPr txBox="1"/>
          <p:nvPr/>
        </p:nvSpPr>
        <p:spPr>
          <a:xfrm>
            <a:off x="6223416" y="3183988"/>
            <a:ext cx="1887300" cy="738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200">
                <a:solidFill>
                  <a:schemeClr val="dk1"/>
                </a:solidFill>
              </a:rPr>
              <a:t>Pipeline Company Files Petition for Pipeline Permit</a:t>
            </a:r>
            <a:endParaRPr sz="1200">
              <a:solidFill>
                <a:schemeClr val="dk1"/>
              </a:solidFill>
            </a:endParaRPr>
          </a:p>
        </p:txBody>
      </p:sp>
      <p:sp>
        <p:nvSpPr>
          <p:cNvPr id="111" name="Google Shape;111;p3"/>
          <p:cNvSpPr txBox="1"/>
          <p:nvPr/>
        </p:nvSpPr>
        <p:spPr>
          <a:xfrm>
            <a:off x="5052041" y="2051313"/>
            <a:ext cx="1724400" cy="738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200" dirty="0">
                <a:solidFill>
                  <a:schemeClr val="dk1"/>
                </a:solidFill>
              </a:rPr>
              <a:t>Pipeline Company Begins Easement Negotiations</a:t>
            </a:r>
            <a:endParaRPr sz="1100" dirty="0">
              <a:solidFill>
                <a:schemeClr val="dk1"/>
              </a:solidFill>
            </a:endParaRPr>
          </a:p>
        </p:txBody>
      </p:sp>
      <p:sp>
        <p:nvSpPr>
          <p:cNvPr id="112" name="Google Shape;112;p3"/>
          <p:cNvSpPr txBox="1"/>
          <p:nvPr/>
        </p:nvSpPr>
        <p:spPr>
          <a:xfrm>
            <a:off x="4693016" y="3248863"/>
            <a:ext cx="888300" cy="369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200">
                <a:solidFill>
                  <a:schemeClr val="dk1"/>
                </a:solidFill>
              </a:rPr>
              <a:t>Hearing</a:t>
            </a:r>
            <a:endParaRPr sz="1200">
              <a:solidFill>
                <a:schemeClr val="dk1"/>
              </a:solidFill>
            </a:endParaRPr>
          </a:p>
        </p:txBody>
      </p:sp>
      <p:sp>
        <p:nvSpPr>
          <p:cNvPr id="113" name="Google Shape;113;p3"/>
          <p:cNvSpPr txBox="1"/>
          <p:nvPr/>
        </p:nvSpPr>
        <p:spPr>
          <a:xfrm>
            <a:off x="2436729" y="3120763"/>
            <a:ext cx="1544100" cy="554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200" dirty="0">
                <a:solidFill>
                  <a:schemeClr val="dk1"/>
                </a:solidFill>
              </a:rPr>
              <a:t>If Approved, IUC Issues Permit</a:t>
            </a:r>
            <a:endParaRPr sz="1200" dirty="0">
              <a:solidFill>
                <a:schemeClr val="dk1"/>
              </a:solidFill>
            </a:endParaRPr>
          </a:p>
        </p:txBody>
      </p:sp>
      <p:sp>
        <p:nvSpPr>
          <p:cNvPr id="114" name="Google Shape;114;p3"/>
          <p:cNvSpPr txBox="1"/>
          <p:nvPr/>
        </p:nvSpPr>
        <p:spPr>
          <a:xfrm>
            <a:off x="2384979" y="4246013"/>
            <a:ext cx="1647600" cy="923299"/>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200" dirty="0">
                <a:solidFill>
                  <a:schemeClr val="dk1"/>
                </a:solidFill>
              </a:rPr>
              <a:t>Pipeline Construction Begins; Filing of Construction Reports Begins</a:t>
            </a:r>
            <a:endParaRPr sz="1200" dirty="0">
              <a:solidFill>
                <a:schemeClr val="dk1"/>
              </a:solidFill>
            </a:endParaRPr>
          </a:p>
        </p:txBody>
      </p:sp>
      <p:sp>
        <p:nvSpPr>
          <p:cNvPr id="115" name="Google Shape;115;p3"/>
          <p:cNvSpPr/>
          <p:nvPr/>
        </p:nvSpPr>
        <p:spPr>
          <a:xfrm>
            <a:off x="3078141" y="3840513"/>
            <a:ext cx="261300" cy="3105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16" name="Google Shape;116;p3"/>
          <p:cNvSpPr txBox="1"/>
          <p:nvPr/>
        </p:nvSpPr>
        <p:spPr>
          <a:xfrm>
            <a:off x="4583288" y="4243511"/>
            <a:ext cx="1724400" cy="923299"/>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200" dirty="0">
                <a:solidFill>
                  <a:schemeClr val="dk1"/>
                </a:solidFill>
              </a:rPr>
              <a:t>Pipeline Construction Complete; Filing of Construction Reports Ends</a:t>
            </a:r>
            <a:endParaRPr sz="1200" dirty="0">
              <a:solidFill>
                <a:schemeClr val="dk1"/>
              </a:solidFill>
            </a:endParaRPr>
          </a:p>
        </p:txBody>
      </p:sp>
      <p:sp>
        <p:nvSpPr>
          <p:cNvPr id="117" name="Google Shape;117;p3"/>
          <p:cNvSpPr txBox="1"/>
          <p:nvPr/>
        </p:nvSpPr>
        <p:spPr>
          <a:xfrm>
            <a:off x="6830928" y="4235177"/>
            <a:ext cx="1279800" cy="923299"/>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200" dirty="0">
                <a:solidFill>
                  <a:schemeClr val="dk1"/>
                </a:solidFill>
              </a:rPr>
              <a:t>Company Files As-built Map and Test </a:t>
            </a:r>
            <a:r>
              <a:rPr lang="en-US" sz="1200" dirty="0">
                <a:solidFill>
                  <a:schemeClr val="tx1"/>
                </a:solidFill>
              </a:rPr>
              <a:t>Records</a:t>
            </a:r>
            <a:endParaRPr sz="1200" dirty="0">
              <a:solidFill>
                <a:schemeClr val="tx1"/>
              </a:solidFill>
            </a:endParaRPr>
          </a:p>
        </p:txBody>
      </p:sp>
      <p:sp>
        <p:nvSpPr>
          <p:cNvPr id="118" name="Google Shape;118;p3"/>
          <p:cNvSpPr/>
          <p:nvPr/>
        </p:nvSpPr>
        <p:spPr>
          <a:xfrm>
            <a:off x="4499016" y="2291163"/>
            <a:ext cx="339000" cy="259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19" name="Google Shape;119;p3"/>
          <p:cNvSpPr/>
          <p:nvPr/>
        </p:nvSpPr>
        <p:spPr>
          <a:xfrm>
            <a:off x="5703004" y="3334588"/>
            <a:ext cx="398700" cy="2592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20" name="Google Shape;120;p3"/>
          <p:cNvSpPr/>
          <p:nvPr/>
        </p:nvSpPr>
        <p:spPr>
          <a:xfrm>
            <a:off x="4100316" y="3303913"/>
            <a:ext cx="398700" cy="2592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21" name="Google Shape;121;p3"/>
          <p:cNvSpPr/>
          <p:nvPr/>
        </p:nvSpPr>
        <p:spPr>
          <a:xfrm>
            <a:off x="4129296" y="4578113"/>
            <a:ext cx="339000" cy="259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22" name="Google Shape;122;p3"/>
          <p:cNvSpPr/>
          <p:nvPr/>
        </p:nvSpPr>
        <p:spPr>
          <a:xfrm>
            <a:off x="6376948" y="4578113"/>
            <a:ext cx="339000" cy="259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23" name="Google Shape;123;p3"/>
          <p:cNvSpPr/>
          <p:nvPr/>
        </p:nvSpPr>
        <p:spPr>
          <a:xfrm rot="10800000" flipH="1">
            <a:off x="6917016" y="2349195"/>
            <a:ext cx="500100" cy="538200"/>
          </a:xfrm>
          <a:prstGeom prst="bentUpArrow">
            <a:avLst>
              <a:gd name="adj1" fmla="val 25000"/>
              <a:gd name="adj2" fmla="val 19087"/>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p:nvPr/>
        </p:nvSpPr>
        <p:spPr>
          <a:xfrm>
            <a:off x="0" y="0"/>
            <a:ext cx="9144000" cy="1445400"/>
          </a:xfrm>
          <a:prstGeom prst="rect">
            <a:avLst/>
          </a:prstGeom>
          <a:solidFill>
            <a:srgbClr val="03617A"/>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400"/>
              <a:buFont typeface="Arial"/>
              <a:buNone/>
            </a:pPr>
            <a:r>
              <a:rPr lang="en-US" sz="3400">
                <a:solidFill>
                  <a:schemeClr val="lt1"/>
                </a:solidFill>
              </a:rPr>
              <a:t>Designating County Inspector</a:t>
            </a:r>
            <a:endParaRPr sz="1800" b="0" i="0" u="none" strike="noStrike" cap="none">
              <a:solidFill>
                <a:schemeClr val="lt1"/>
              </a:solidFill>
              <a:latin typeface="Calibri"/>
              <a:ea typeface="Calibri"/>
              <a:cs typeface="Calibri"/>
              <a:sym typeface="Calibri"/>
            </a:endParaRPr>
          </a:p>
        </p:txBody>
      </p:sp>
      <p:sp>
        <p:nvSpPr>
          <p:cNvPr id="129" name="Google Shape;129;p4"/>
          <p:cNvSpPr txBox="1">
            <a:spLocks noGrp="1"/>
          </p:cNvSpPr>
          <p:nvPr>
            <p:ph type="body" idx="1"/>
          </p:nvPr>
        </p:nvSpPr>
        <p:spPr>
          <a:xfrm>
            <a:off x="997350" y="1593962"/>
            <a:ext cx="7149300" cy="4347300"/>
          </a:xfrm>
          <a:prstGeom prst="rect">
            <a:avLst/>
          </a:prstGeom>
          <a:noFill/>
          <a:ln>
            <a:noFill/>
          </a:ln>
        </p:spPr>
        <p:txBody>
          <a:bodyPr spcFirstLastPara="1" wrap="square" lIns="91425" tIns="45700" rIns="91425" bIns="45700" anchor="t" anchorCtr="0">
            <a:noAutofit/>
          </a:bodyPr>
          <a:lstStyle/>
          <a:p>
            <a:pPr marL="342900" lvl="0" indent="-349250" algn="l" rtl="0">
              <a:spcBef>
                <a:spcPts val="0"/>
              </a:spcBef>
              <a:spcAft>
                <a:spcPts val="0"/>
              </a:spcAft>
              <a:buClr>
                <a:schemeClr val="dk1"/>
              </a:buClr>
              <a:buSzPts val="1500"/>
              <a:buChar char="•"/>
            </a:pPr>
            <a:r>
              <a:rPr lang="en-US" sz="1500" dirty="0">
                <a:latin typeface="Arial"/>
                <a:ea typeface="Arial"/>
                <a:cs typeface="Arial"/>
                <a:sym typeface="Arial"/>
              </a:rPr>
              <a:t>Pipeline company will send notice of request for informational meeting to county board of supervisors of each affected county and a request for the board of supervisors to appoint a county inspector. The county inspector may be present at the informational meeting. </a:t>
            </a:r>
            <a:endParaRPr sz="1500" dirty="0">
              <a:latin typeface="Arial"/>
              <a:ea typeface="Arial"/>
              <a:cs typeface="Arial"/>
              <a:sym typeface="Arial"/>
            </a:endParaRPr>
          </a:p>
          <a:p>
            <a:pPr marL="342900" lvl="0" indent="0" algn="l" rtl="0">
              <a:spcBef>
                <a:spcPts val="0"/>
              </a:spcBef>
              <a:spcAft>
                <a:spcPts val="0"/>
              </a:spcAft>
              <a:buNone/>
            </a:pPr>
            <a:endParaRPr sz="1500" dirty="0">
              <a:latin typeface="Arial"/>
              <a:ea typeface="Arial"/>
              <a:cs typeface="Arial"/>
              <a:sym typeface="Arial"/>
            </a:endParaRPr>
          </a:p>
          <a:p>
            <a:pPr marL="342900" lvl="0" indent="-349250" algn="l" rtl="0">
              <a:spcBef>
                <a:spcPts val="0"/>
              </a:spcBef>
              <a:spcAft>
                <a:spcPts val="0"/>
              </a:spcAft>
              <a:buSzPts val="1500"/>
              <a:buFont typeface="Arial"/>
              <a:buChar char="•"/>
            </a:pPr>
            <a:r>
              <a:rPr lang="en-US" sz="1500" dirty="0">
                <a:latin typeface="Arial"/>
                <a:ea typeface="Arial"/>
                <a:cs typeface="Arial"/>
                <a:sym typeface="Arial"/>
              </a:rPr>
              <a:t>The board of supervisors designates a county inspector for each project after receiving pipeline company’s notice of the intent to build the pipeline. The county inspector can be the county engineer or an independent licensed professional engineer. </a:t>
            </a:r>
            <a:endParaRPr sz="1500" dirty="0">
              <a:latin typeface="Arial"/>
              <a:ea typeface="Arial"/>
              <a:cs typeface="Arial"/>
              <a:sym typeface="Arial"/>
            </a:endParaRPr>
          </a:p>
          <a:p>
            <a:pPr marL="342900" lvl="0" indent="0" algn="l" rtl="0">
              <a:spcBef>
                <a:spcPts val="0"/>
              </a:spcBef>
              <a:spcAft>
                <a:spcPts val="0"/>
              </a:spcAft>
              <a:buNone/>
            </a:pPr>
            <a:endParaRPr sz="1500" dirty="0">
              <a:latin typeface="Arial"/>
              <a:ea typeface="Arial"/>
              <a:cs typeface="Arial"/>
              <a:sym typeface="Arial"/>
            </a:endParaRPr>
          </a:p>
          <a:p>
            <a:pPr marL="342900" lvl="0" indent="-349250" algn="l" rtl="0">
              <a:spcBef>
                <a:spcPts val="0"/>
              </a:spcBef>
              <a:spcAft>
                <a:spcPts val="0"/>
              </a:spcAft>
              <a:buSzPts val="1500"/>
              <a:buFont typeface="Arial"/>
              <a:buChar char="•"/>
            </a:pPr>
            <a:r>
              <a:rPr lang="en-US" sz="1500" dirty="0">
                <a:latin typeface="Arial"/>
                <a:ea typeface="Arial"/>
                <a:cs typeface="Arial"/>
                <a:sym typeface="Arial"/>
              </a:rPr>
              <a:t>If the proposed pipeline project affects several counties, the board of supervisors of each county can work together and hire one county inspector for the entire project. </a:t>
            </a:r>
            <a:endParaRPr sz="1500" dirty="0">
              <a:latin typeface="Arial"/>
              <a:ea typeface="Arial"/>
              <a:cs typeface="Arial"/>
              <a:sym typeface="Arial"/>
            </a:endParaRPr>
          </a:p>
          <a:p>
            <a:pPr marL="342900" lvl="0" indent="0" algn="l" rtl="0">
              <a:spcBef>
                <a:spcPts val="0"/>
              </a:spcBef>
              <a:spcAft>
                <a:spcPts val="0"/>
              </a:spcAft>
              <a:buNone/>
            </a:pPr>
            <a:endParaRPr sz="1500" dirty="0">
              <a:latin typeface="Arial"/>
              <a:ea typeface="Arial"/>
              <a:cs typeface="Arial"/>
              <a:sym typeface="Arial"/>
            </a:endParaRPr>
          </a:p>
          <a:p>
            <a:pPr marL="342900" lvl="0" indent="-349250" algn="l" rtl="0">
              <a:spcBef>
                <a:spcPts val="0"/>
              </a:spcBef>
              <a:spcAft>
                <a:spcPts val="0"/>
              </a:spcAft>
              <a:buSzPts val="1500"/>
              <a:buFont typeface="Arial"/>
              <a:buChar char="•"/>
            </a:pPr>
            <a:r>
              <a:rPr lang="en-US" sz="1500" dirty="0">
                <a:latin typeface="Arial"/>
                <a:ea typeface="Arial"/>
                <a:cs typeface="Arial"/>
                <a:sym typeface="Arial"/>
              </a:rPr>
              <a:t>If the county inspector changes, the board of supervisors notifies the pipeline company, which file the updated information with the IUC. </a:t>
            </a:r>
            <a:endParaRPr sz="1500" dirty="0">
              <a:latin typeface="Arial"/>
              <a:ea typeface="Arial"/>
              <a:cs typeface="Arial"/>
              <a:sym typeface="Arial"/>
            </a:endParaRPr>
          </a:p>
          <a:p>
            <a:pPr marL="342900" lvl="0" indent="0" algn="l" rtl="0">
              <a:spcBef>
                <a:spcPts val="0"/>
              </a:spcBef>
              <a:spcAft>
                <a:spcPts val="0"/>
              </a:spcAft>
              <a:buNone/>
            </a:pPr>
            <a:endParaRPr sz="1500" dirty="0">
              <a:latin typeface="Arial"/>
              <a:ea typeface="Arial"/>
              <a:cs typeface="Arial"/>
              <a:sym typeface="Arial"/>
            </a:endParaRPr>
          </a:p>
          <a:p>
            <a:pPr marL="342900" lvl="0" indent="-349250" algn="l" rtl="0">
              <a:spcBef>
                <a:spcPts val="0"/>
              </a:spcBef>
              <a:spcAft>
                <a:spcPts val="0"/>
              </a:spcAft>
              <a:buSzPts val="1500"/>
              <a:buFont typeface="Arial"/>
              <a:buChar char="•"/>
            </a:pPr>
            <a:r>
              <a:rPr lang="en-US" sz="1500" dirty="0">
                <a:latin typeface="Arial"/>
                <a:ea typeface="Arial"/>
                <a:cs typeface="Arial"/>
                <a:sym typeface="Arial"/>
              </a:rPr>
              <a:t>All reasonable costs of inspection are borne by the pipeline company. </a:t>
            </a:r>
            <a:endParaRPr sz="1500" dirty="0">
              <a:latin typeface="Arial"/>
              <a:ea typeface="Arial"/>
              <a:cs typeface="Arial"/>
              <a:sym typeface="Arial"/>
            </a:endParaRPr>
          </a:p>
        </p:txBody>
      </p:sp>
      <p:sp>
        <p:nvSpPr>
          <p:cNvPr id="130" name="Google Shape;1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31" name="Google Shape;131;p4"/>
          <p:cNvPicPr preferRelativeResize="0"/>
          <p:nvPr/>
        </p:nvPicPr>
        <p:blipFill rotWithShape="1">
          <a:blip r:embed="rId3">
            <a:alphaModFix/>
          </a:blip>
          <a:srcRect/>
          <a:stretch/>
        </p:blipFill>
        <p:spPr>
          <a:xfrm>
            <a:off x="457200" y="6089833"/>
            <a:ext cx="2856944" cy="44907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279ceba5267_0_1655"/>
          <p:cNvSpPr/>
          <p:nvPr/>
        </p:nvSpPr>
        <p:spPr>
          <a:xfrm>
            <a:off x="0" y="0"/>
            <a:ext cx="9144000" cy="1445400"/>
          </a:xfrm>
          <a:prstGeom prst="rect">
            <a:avLst/>
          </a:prstGeom>
          <a:solidFill>
            <a:srgbClr val="03617A"/>
          </a:solidFill>
          <a:ln>
            <a:noFill/>
          </a:ln>
        </p:spPr>
        <p:txBody>
          <a:bodyPr spcFirstLastPara="1" wrap="square" lIns="91425" tIns="45700" rIns="91425" bIns="45700" anchor="ctr" anchorCtr="0">
            <a:noAutofit/>
          </a:bodyPr>
          <a:lstStyle/>
          <a:p>
            <a:pPr marL="0" lvl="0" indent="0" algn="ctr" rtl="0">
              <a:spcBef>
                <a:spcPts val="0"/>
              </a:spcBef>
              <a:spcAft>
                <a:spcPts val="0"/>
              </a:spcAft>
              <a:buSzPts val="3400"/>
              <a:buNone/>
            </a:pPr>
            <a:r>
              <a:rPr lang="en-US" sz="3400">
                <a:solidFill>
                  <a:schemeClr val="lt1"/>
                </a:solidFill>
              </a:rPr>
              <a:t>Reporting Templates</a:t>
            </a:r>
            <a:endParaRPr sz="1800" b="0" i="0" u="none" strike="noStrike" cap="none">
              <a:solidFill>
                <a:schemeClr val="lt1"/>
              </a:solidFill>
              <a:latin typeface="Calibri"/>
              <a:ea typeface="Calibri"/>
              <a:cs typeface="Calibri"/>
              <a:sym typeface="Calibri"/>
            </a:endParaRPr>
          </a:p>
        </p:txBody>
      </p:sp>
      <p:sp>
        <p:nvSpPr>
          <p:cNvPr id="137" name="Google Shape;137;g279ceba5267_0_1655"/>
          <p:cNvSpPr txBox="1">
            <a:spLocks noGrp="1"/>
          </p:cNvSpPr>
          <p:nvPr>
            <p:ph type="body" idx="1"/>
          </p:nvPr>
        </p:nvSpPr>
        <p:spPr>
          <a:xfrm>
            <a:off x="876430" y="1455150"/>
            <a:ext cx="7149300" cy="1765200"/>
          </a:xfrm>
          <a:prstGeom prst="rect">
            <a:avLst/>
          </a:prstGeom>
          <a:noFill/>
          <a:ln>
            <a:noFill/>
          </a:ln>
        </p:spPr>
        <p:txBody>
          <a:bodyPr spcFirstLastPara="1" wrap="square" lIns="91425" tIns="45700" rIns="91425" bIns="45700" anchor="t" anchorCtr="0">
            <a:noAutofit/>
          </a:bodyPr>
          <a:lstStyle/>
          <a:p>
            <a:pPr marL="342900" lvl="0" indent="-349250" algn="l" rtl="0">
              <a:spcBef>
                <a:spcPts val="0"/>
              </a:spcBef>
              <a:spcAft>
                <a:spcPts val="0"/>
              </a:spcAft>
              <a:buSzPts val="1500"/>
              <a:buFont typeface="Arial" panose="020B0604020202020204" pitchFamily="34" charset="0"/>
              <a:buChar char="•"/>
            </a:pPr>
            <a:r>
              <a:rPr lang="en-US" sz="1500" dirty="0">
                <a:latin typeface="Arial"/>
                <a:ea typeface="Arial"/>
                <a:cs typeface="Arial"/>
                <a:sym typeface="Arial"/>
              </a:rPr>
              <a:t>Successful inspection programs will include detailed reporting standards and consistent document organization practices, all of which can be contained within reporting templates and inspection procedures developed prior to construction. </a:t>
            </a:r>
            <a:endParaRPr sz="1500" dirty="0">
              <a:latin typeface="Arial"/>
              <a:ea typeface="Arial"/>
              <a:cs typeface="Arial"/>
              <a:sym typeface="Arial"/>
            </a:endParaRPr>
          </a:p>
          <a:p>
            <a:pPr marL="628650" lvl="0" indent="-285750" algn="l" rtl="0">
              <a:spcBef>
                <a:spcPts val="0"/>
              </a:spcBef>
              <a:spcAft>
                <a:spcPts val="0"/>
              </a:spcAft>
              <a:buFont typeface="Arial" panose="020B0604020202020204" pitchFamily="34" charset="0"/>
              <a:buChar char="•"/>
            </a:pPr>
            <a:endParaRPr sz="1500" dirty="0">
              <a:latin typeface="Arial"/>
              <a:ea typeface="Arial"/>
              <a:cs typeface="Arial"/>
              <a:sym typeface="Arial"/>
            </a:endParaRPr>
          </a:p>
          <a:p>
            <a:pPr marL="342900" lvl="0" indent="-349250" algn="l" rtl="0">
              <a:spcBef>
                <a:spcPts val="0"/>
              </a:spcBef>
              <a:spcAft>
                <a:spcPts val="0"/>
              </a:spcAft>
              <a:buSzPts val="1500"/>
              <a:buFont typeface="Arial" panose="020B0604020202020204" pitchFamily="34" charset="0"/>
              <a:buChar char="•"/>
            </a:pPr>
            <a:r>
              <a:rPr lang="en-US" sz="1500" dirty="0">
                <a:latin typeface="Arial"/>
                <a:ea typeface="Arial"/>
                <a:cs typeface="Arial"/>
                <a:sym typeface="Arial"/>
              </a:rPr>
              <a:t>Reporting templates should include, but are not limited to the following information: </a:t>
            </a:r>
            <a:endParaRPr sz="1500" dirty="0">
              <a:latin typeface="Arial"/>
              <a:ea typeface="Arial"/>
              <a:cs typeface="Arial"/>
              <a:sym typeface="Arial"/>
            </a:endParaRPr>
          </a:p>
          <a:p>
            <a:pPr marL="0" lvl="0" indent="0" algn="l" rtl="0">
              <a:spcBef>
                <a:spcPts val="0"/>
              </a:spcBef>
              <a:spcAft>
                <a:spcPts val="0"/>
              </a:spcAft>
              <a:buNone/>
            </a:pPr>
            <a:endParaRPr sz="1500" dirty="0">
              <a:latin typeface="Arial"/>
              <a:ea typeface="Arial"/>
              <a:cs typeface="Arial"/>
              <a:sym typeface="Arial"/>
            </a:endParaRPr>
          </a:p>
          <a:p>
            <a:pPr marL="0" lvl="0" indent="0" algn="l" rtl="0">
              <a:spcBef>
                <a:spcPts val="0"/>
              </a:spcBef>
              <a:spcAft>
                <a:spcPts val="0"/>
              </a:spcAft>
              <a:buNone/>
            </a:pPr>
            <a:endParaRPr sz="1500" dirty="0">
              <a:latin typeface="Arial"/>
              <a:ea typeface="Arial"/>
              <a:cs typeface="Arial"/>
              <a:sym typeface="Arial"/>
            </a:endParaRPr>
          </a:p>
        </p:txBody>
      </p:sp>
      <p:sp>
        <p:nvSpPr>
          <p:cNvPr id="138" name="Google Shape;138;g279ceba5267_0_165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39" name="Google Shape;139;g279ceba5267_0_1655"/>
          <p:cNvPicPr preferRelativeResize="0"/>
          <p:nvPr/>
        </p:nvPicPr>
        <p:blipFill rotWithShape="1">
          <a:blip r:embed="rId3">
            <a:alphaModFix/>
          </a:blip>
          <a:srcRect/>
          <a:stretch/>
        </p:blipFill>
        <p:spPr>
          <a:xfrm>
            <a:off x="457200" y="6089833"/>
            <a:ext cx="2856943" cy="449079"/>
          </a:xfrm>
          <a:prstGeom prst="rect">
            <a:avLst/>
          </a:prstGeom>
          <a:noFill/>
          <a:ln>
            <a:noFill/>
          </a:ln>
        </p:spPr>
      </p:pic>
      <p:sp>
        <p:nvSpPr>
          <p:cNvPr id="140" name="Google Shape;140;g279ceba5267_0_1655"/>
          <p:cNvSpPr txBox="1"/>
          <p:nvPr/>
        </p:nvSpPr>
        <p:spPr>
          <a:xfrm>
            <a:off x="1232050" y="3179800"/>
            <a:ext cx="3578400" cy="2724300"/>
          </a:xfrm>
          <a:prstGeom prst="rect">
            <a:avLst/>
          </a:prstGeom>
          <a:noFill/>
          <a:ln>
            <a:noFill/>
          </a:ln>
        </p:spPr>
        <p:txBody>
          <a:bodyPr spcFirstLastPara="1" wrap="square" lIns="91425" tIns="91425" rIns="91425" bIns="91425" anchor="t" anchorCtr="0">
            <a:spAutoFit/>
          </a:bodyPr>
          <a:lstStyle/>
          <a:p>
            <a:pPr marL="762000" lvl="1" indent="-285750" algn="l" rtl="0">
              <a:spcBef>
                <a:spcPts val="0"/>
              </a:spcBef>
              <a:spcAft>
                <a:spcPts val="0"/>
              </a:spcAft>
              <a:buClr>
                <a:schemeClr val="dk1"/>
              </a:buClr>
              <a:buSzPts val="1500"/>
              <a:buFont typeface="Wingdings" panose="05000000000000000000" pitchFamily="2" charset="2"/>
              <a:buChar char="§"/>
            </a:pPr>
            <a:r>
              <a:rPr lang="en-US" sz="1500" dirty="0">
                <a:solidFill>
                  <a:schemeClr val="dk1"/>
                </a:solidFill>
              </a:rPr>
              <a:t>IUC docket number</a:t>
            </a:r>
            <a:endParaRPr sz="1500" dirty="0">
              <a:solidFill>
                <a:schemeClr val="dk1"/>
              </a:solidFill>
            </a:endParaRPr>
          </a:p>
          <a:p>
            <a:pPr marL="762000" lvl="1" indent="-285750" algn="l" rtl="0">
              <a:spcBef>
                <a:spcPts val="0"/>
              </a:spcBef>
              <a:spcAft>
                <a:spcPts val="0"/>
              </a:spcAft>
              <a:buClr>
                <a:schemeClr val="dk1"/>
              </a:buClr>
              <a:buSzPts val="1500"/>
              <a:buFont typeface="Wingdings" panose="05000000000000000000" pitchFamily="2" charset="2"/>
              <a:buChar char="§"/>
            </a:pPr>
            <a:r>
              <a:rPr lang="en-US" sz="1500" dirty="0">
                <a:solidFill>
                  <a:schemeClr val="dk1"/>
                </a:solidFill>
              </a:rPr>
              <a:t>Report ID number</a:t>
            </a:r>
            <a:endParaRPr sz="1500" dirty="0">
              <a:solidFill>
                <a:schemeClr val="dk1"/>
              </a:solidFill>
            </a:endParaRPr>
          </a:p>
          <a:p>
            <a:pPr marL="762000" lvl="1" indent="-285750" algn="l" rtl="0">
              <a:spcBef>
                <a:spcPts val="0"/>
              </a:spcBef>
              <a:spcAft>
                <a:spcPts val="0"/>
              </a:spcAft>
              <a:buClr>
                <a:schemeClr val="dk1"/>
              </a:buClr>
              <a:buSzPts val="1500"/>
              <a:buFont typeface="Wingdings" panose="05000000000000000000" pitchFamily="2" charset="2"/>
              <a:buChar char="§"/>
            </a:pPr>
            <a:r>
              <a:rPr lang="en-US" sz="1500" dirty="0">
                <a:solidFill>
                  <a:schemeClr val="dk1"/>
                </a:solidFill>
              </a:rPr>
              <a:t>Project number</a:t>
            </a:r>
            <a:endParaRPr sz="1500" dirty="0">
              <a:solidFill>
                <a:schemeClr val="dk1"/>
              </a:solidFill>
            </a:endParaRPr>
          </a:p>
          <a:p>
            <a:pPr marL="762000" lvl="1" indent="-285750" algn="l" rtl="0">
              <a:spcBef>
                <a:spcPts val="0"/>
              </a:spcBef>
              <a:spcAft>
                <a:spcPts val="0"/>
              </a:spcAft>
              <a:buClr>
                <a:schemeClr val="dk1"/>
              </a:buClr>
              <a:buSzPts val="1500"/>
              <a:buFont typeface="Wingdings" panose="05000000000000000000" pitchFamily="2" charset="2"/>
              <a:buChar char="§"/>
            </a:pPr>
            <a:r>
              <a:rPr lang="en-US" sz="1500" dirty="0">
                <a:solidFill>
                  <a:schemeClr val="dk1"/>
                </a:solidFill>
              </a:rPr>
              <a:t>County inspector name</a:t>
            </a:r>
            <a:endParaRPr sz="1500" dirty="0">
              <a:solidFill>
                <a:schemeClr val="dk1"/>
              </a:solidFill>
            </a:endParaRPr>
          </a:p>
          <a:p>
            <a:pPr marL="762000" lvl="1" indent="-285750" algn="l" rtl="0">
              <a:spcBef>
                <a:spcPts val="0"/>
              </a:spcBef>
              <a:spcAft>
                <a:spcPts val="0"/>
              </a:spcAft>
              <a:buClr>
                <a:schemeClr val="dk1"/>
              </a:buClr>
              <a:buSzPts val="1500"/>
              <a:buFont typeface="Wingdings" panose="05000000000000000000" pitchFamily="2" charset="2"/>
              <a:buChar char="§"/>
            </a:pPr>
            <a:r>
              <a:rPr lang="en-US" sz="1500" dirty="0">
                <a:solidFill>
                  <a:schemeClr val="dk1"/>
                </a:solidFill>
              </a:rPr>
              <a:t>Date of inspection</a:t>
            </a:r>
            <a:endParaRPr sz="1500" dirty="0">
              <a:solidFill>
                <a:schemeClr val="dk1"/>
              </a:solidFill>
            </a:endParaRPr>
          </a:p>
          <a:p>
            <a:pPr marL="762000" lvl="1" indent="-285750" algn="l" rtl="0">
              <a:spcBef>
                <a:spcPts val="0"/>
              </a:spcBef>
              <a:spcAft>
                <a:spcPts val="0"/>
              </a:spcAft>
              <a:buClr>
                <a:schemeClr val="dk1"/>
              </a:buClr>
              <a:buSzPts val="1500"/>
              <a:buFont typeface="Wingdings" panose="05000000000000000000" pitchFamily="2" charset="2"/>
              <a:buChar char="§"/>
            </a:pPr>
            <a:r>
              <a:rPr lang="en-US" sz="1500" dirty="0">
                <a:solidFill>
                  <a:schemeClr val="dk1"/>
                </a:solidFill>
              </a:rPr>
              <a:t>County</a:t>
            </a:r>
            <a:endParaRPr sz="1500" dirty="0">
              <a:solidFill>
                <a:schemeClr val="dk1"/>
              </a:solidFill>
            </a:endParaRPr>
          </a:p>
          <a:p>
            <a:pPr marL="762000" lvl="1" indent="-285750" algn="l" rtl="0">
              <a:spcBef>
                <a:spcPts val="0"/>
              </a:spcBef>
              <a:spcAft>
                <a:spcPts val="0"/>
              </a:spcAft>
              <a:buClr>
                <a:schemeClr val="dk1"/>
              </a:buClr>
              <a:buSzPts val="1500"/>
              <a:buFont typeface="Wingdings" panose="05000000000000000000" pitchFamily="2" charset="2"/>
              <a:buChar char="§"/>
            </a:pPr>
            <a:r>
              <a:rPr lang="en-US" sz="1500" dirty="0">
                <a:solidFill>
                  <a:schemeClr val="dk1"/>
                </a:solidFill>
              </a:rPr>
              <a:t>Specific tract number</a:t>
            </a:r>
            <a:endParaRPr sz="1500" dirty="0">
              <a:solidFill>
                <a:schemeClr val="dk1"/>
              </a:solidFill>
            </a:endParaRPr>
          </a:p>
          <a:p>
            <a:pPr marL="762000" lvl="1" indent="-285750" algn="l" rtl="0">
              <a:spcBef>
                <a:spcPts val="0"/>
              </a:spcBef>
              <a:spcAft>
                <a:spcPts val="0"/>
              </a:spcAft>
              <a:buClr>
                <a:schemeClr val="dk1"/>
              </a:buClr>
              <a:buSzPts val="1500"/>
              <a:buFont typeface="Wingdings" panose="05000000000000000000" pitchFamily="2" charset="2"/>
              <a:buChar char="§"/>
            </a:pPr>
            <a:r>
              <a:rPr lang="en-US" sz="1500" dirty="0">
                <a:solidFill>
                  <a:schemeClr val="dk1"/>
                </a:solidFill>
              </a:rPr>
              <a:t>Weather and soil conditions</a:t>
            </a:r>
            <a:endParaRPr sz="1500" dirty="0">
              <a:solidFill>
                <a:schemeClr val="dk1"/>
              </a:solidFill>
            </a:endParaRPr>
          </a:p>
          <a:p>
            <a:pPr marL="762000" lvl="1" indent="-285750" algn="l" rtl="0">
              <a:spcBef>
                <a:spcPts val="0"/>
              </a:spcBef>
              <a:spcAft>
                <a:spcPts val="0"/>
              </a:spcAft>
              <a:buClr>
                <a:schemeClr val="dk1"/>
              </a:buClr>
              <a:buSzPts val="1500"/>
              <a:buFont typeface="Wingdings" panose="05000000000000000000" pitchFamily="2" charset="2"/>
              <a:buChar char="§"/>
            </a:pPr>
            <a:r>
              <a:rPr lang="en-US" sz="1500" dirty="0">
                <a:solidFill>
                  <a:schemeClr val="dk1"/>
                </a:solidFill>
              </a:rPr>
              <a:t>Documented communication (any interaction with landowners)</a:t>
            </a:r>
            <a:endParaRPr sz="3200" dirty="0">
              <a:solidFill>
                <a:schemeClr val="dk1"/>
              </a:solidFill>
              <a:latin typeface="Calibri"/>
              <a:ea typeface="Calibri"/>
              <a:cs typeface="Calibri"/>
              <a:sym typeface="Calibri"/>
            </a:endParaRPr>
          </a:p>
        </p:txBody>
      </p:sp>
      <p:sp>
        <p:nvSpPr>
          <p:cNvPr id="141" name="Google Shape;141;g279ceba5267_0_1655"/>
          <p:cNvSpPr txBox="1"/>
          <p:nvPr/>
        </p:nvSpPr>
        <p:spPr>
          <a:xfrm>
            <a:off x="4451080" y="3170050"/>
            <a:ext cx="3429000" cy="3416290"/>
          </a:xfrm>
          <a:prstGeom prst="rect">
            <a:avLst/>
          </a:prstGeom>
          <a:noFill/>
          <a:ln>
            <a:noFill/>
          </a:ln>
        </p:spPr>
        <p:txBody>
          <a:bodyPr spcFirstLastPara="1" wrap="square" lIns="91425" tIns="91425" rIns="91425" bIns="91425" anchor="t" anchorCtr="0">
            <a:spAutoFit/>
          </a:bodyPr>
          <a:lstStyle/>
          <a:p>
            <a:pPr marL="762000" lvl="1" indent="-285750" algn="l" rtl="0">
              <a:spcBef>
                <a:spcPts val="0"/>
              </a:spcBef>
              <a:spcAft>
                <a:spcPts val="0"/>
              </a:spcAft>
              <a:buClr>
                <a:schemeClr val="dk1"/>
              </a:buClr>
              <a:buSzPts val="1500"/>
              <a:buFont typeface="Wingdings" panose="05000000000000000000" pitchFamily="2" charset="2"/>
              <a:buChar char="§"/>
            </a:pPr>
            <a:r>
              <a:rPr lang="en-US" sz="1500" dirty="0">
                <a:solidFill>
                  <a:schemeClr val="dk1"/>
                </a:solidFill>
              </a:rPr>
              <a:t>County inspector’s signature</a:t>
            </a:r>
            <a:endParaRPr sz="1500" dirty="0">
              <a:solidFill>
                <a:schemeClr val="dk1"/>
              </a:solidFill>
            </a:endParaRPr>
          </a:p>
          <a:p>
            <a:pPr marL="762000" lvl="1" indent="-285750" algn="l" rtl="0">
              <a:spcBef>
                <a:spcPts val="0"/>
              </a:spcBef>
              <a:spcAft>
                <a:spcPts val="0"/>
              </a:spcAft>
              <a:buClr>
                <a:schemeClr val="dk1"/>
              </a:buClr>
              <a:buSzPts val="1500"/>
              <a:buFont typeface="Wingdings" panose="05000000000000000000" pitchFamily="2" charset="2"/>
              <a:buChar char="§"/>
            </a:pPr>
            <a:r>
              <a:rPr lang="en-US" sz="1500" dirty="0">
                <a:solidFill>
                  <a:schemeClr val="dk1"/>
                </a:solidFill>
              </a:rPr>
              <a:t>Detailed records of all work performed throughout the day. (IUC recommends a separate report be completed for each permanent tile repair.)</a:t>
            </a:r>
            <a:endParaRPr sz="1500" dirty="0">
              <a:solidFill>
                <a:schemeClr val="dk1"/>
              </a:solidFill>
            </a:endParaRPr>
          </a:p>
          <a:p>
            <a:pPr marL="762000" lvl="1" indent="-285750" algn="l" rtl="0">
              <a:spcBef>
                <a:spcPts val="0"/>
              </a:spcBef>
              <a:spcAft>
                <a:spcPts val="0"/>
              </a:spcAft>
              <a:buClr>
                <a:schemeClr val="dk1"/>
              </a:buClr>
              <a:buSzPts val="1500"/>
              <a:buFont typeface="Wingdings" panose="05000000000000000000" pitchFamily="2" charset="2"/>
              <a:buChar char="§"/>
            </a:pPr>
            <a:r>
              <a:rPr lang="en-US" sz="1500" dirty="0">
                <a:solidFill>
                  <a:schemeClr val="dk1"/>
                </a:solidFill>
              </a:rPr>
              <a:t>Non-conformance work</a:t>
            </a:r>
            <a:endParaRPr sz="1500" dirty="0">
              <a:solidFill>
                <a:schemeClr val="dk1"/>
              </a:solidFill>
            </a:endParaRPr>
          </a:p>
          <a:p>
            <a:pPr marL="762000" lvl="1" indent="-285750" algn="l" rtl="0">
              <a:spcBef>
                <a:spcPts val="0"/>
              </a:spcBef>
              <a:spcAft>
                <a:spcPts val="0"/>
              </a:spcAft>
              <a:buClr>
                <a:schemeClr val="dk1"/>
              </a:buClr>
              <a:buSzPts val="1500"/>
              <a:buFont typeface="Wingdings" panose="05000000000000000000" pitchFamily="2" charset="2"/>
              <a:buChar char="§"/>
            </a:pPr>
            <a:r>
              <a:rPr lang="en-US" sz="1500" dirty="0">
                <a:solidFill>
                  <a:schemeClr val="dk1"/>
                </a:solidFill>
              </a:rPr>
              <a:t>Deviations in work due to landowner agreement</a:t>
            </a:r>
            <a:endParaRPr sz="1500" dirty="0">
              <a:solidFill>
                <a:schemeClr val="dk1"/>
              </a:solidFill>
            </a:endParaRPr>
          </a:p>
          <a:p>
            <a:pPr marL="762000" lvl="1" indent="-285750" algn="l" rtl="0">
              <a:spcBef>
                <a:spcPts val="0"/>
              </a:spcBef>
              <a:spcAft>
                <a:spcPts val="0"/>
              </a:spcAft>
              <a:buClr>
                <a:schemeClr val="dk1"/>
              </a:buClr>
              <a:buSzPts val="1500"/>
              <a:buFont typeface="Wingdings" panose="05000000000000000000" pitchFamily="2" charset="2"/>
              <a:buChar char="§"/>
            </a:pPr>
            <a:r>
              <a:rPr lang="en-US" sz="1500" dirty="0">
                <a:solidFill>
                  <a:schemeClr val="dk1"/>
                </a:solidFill>
              </a:rPr>
              <a:t>Photos reflecting what is included in the report with a description and location of where the photo was taken</a:t>
            </a:r>
            <a:endParaRPr sz="1500" dirty="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279ceba5267_0_1664"/>
          <p:cNvSpPr/>
          <p:nvPr/>
        </p:nvSpPr>
        <p:spPr>
          <a:xfrm>
            <a:off x="0" y="0"/>
            <a:ext cx="9144000" cy="1445400"/>
          </a:xfrm>
          <a:prstGeom prst="rect">
            <a:avLst/>
          </a:prstGeom>
          <a:solidFill>
            <a:srgbClr val="03617A"/>
          </a:solidFill>
          <a:ln>
            <a:noFill/>
          </a:ln>
        </p:spPr>
        <p:txBody>
          <a:bodyPr spcFirstLastPara="1" wrap="square" lIns="91425" tIns="45700" rIns="91425" bIns="45700" anchor="ctr" anchorCtr="0">
            <a:noAutofit/>
          </a:bodyPr>
          <a:lstStyle/>
          <a:p>
            <a:pPr marL="0" lvl="0" indent="0" algn="ctr" rtl="0">
              <a:spcBef>
                <a:spcPts val="0"/>
              </a:spcBef>
              <a:spcAft>
                <a:spcPts val="0"/>
              </a:spcAft>
              <a:buSzPts val="3400"/>
              <a:buNone/>
            </a:pPr>
            <a:r>
              <a:rPr lang="en-US" sz="3400">
                <a:solidFill>
                  <a:schemeClr val="lt1"/>
                </a:solidFill>
              </a:rPr>
              <a:t>Document Organization</a:t>
            </a:r>
            <a:endParaRPr sz="1800" b="0" i="0" u="none" strike="noStrike" cap="none">
              <a:solidFill>
                <a:schemeClr val="lt1"/>
              </a:solidFill>
              <a:latin typeface="Calibri"/>
              <a:ea typeface="Calibri"/>
              <a:cs typeface="Calibri"/>
              <a:sym typeface="Calibri"/>
            </a:endParaRPr>
          </a:p>
        </p:txBody>
      </p:sp>
      <p:sp>
        <p:nvSpPr>
          <p:cNvPr id="147" name="Google Shape;147;g279ceba5267_0_1664"/>
          <p:cNvSpPr txBox="1">
            <a:spLocks noGrp="1"/>
          </p:cNvSpPr>
          <p:nvPr>
            <p:ph type="body" idx="1"/>
          </p:nvPr>
        </p:nvSpPr>
        <p:spPr>
          <a:xfrm>
            <a:off x="997350" y="1823225"/>
            <a:ext cx="7149300" cy="3798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500"/>
              <a:buNone/>
            </a:pPr>
            <a:r>
              <a:rPr lang="en-US" sz="1800" dirty="0">
                <a:latin typeface="Arial"/>
                <a:ea typeface="Arial"/>
                <a:cs typeface="Arial"/>
                <a:sym typeface="Arial"/>
              </a:rPr>
              <a:t>The suggested method for organizing county inspector reports electronically during the project is to: </a:t>
            </a:r>
            <a:endParaRPr sz="1800" dirty="0">
              <a:latin typeface="Arial"/>
              <a:ea typeface="Arial"/>
              <a:cs typeface="Arial"/>
              <a:sym typeface="Arial"/>
            </a:endParaRPr>
          </a:p>
          <a:p>
            <a:pPr marL="342900" lvl="0" indent="0" algn="l" rtl="0">
              <a:spcBef>
                <a:spcPts val="0"/>
              </a:spcBef>
              <a:spcAft>
                <a:spcPts val="0"/>
              </a:spcAft>
              <a:buNone/>
            </a:pPr>
            <a:endParaRPr sz="1800" dirty="0">
              <a:latin typeface="Arial"/>
              <a:ea typeface="Arial"/>
              <a:cs typeface="Arial"/>
              <a:sym typeface="Arial"/>
            </a:endParaRPr>
          </a:p>
          <a:p>
            <a:pPr marL="762000" lvl="1" indent="-285750" algn="l" rtl="0">
              <a:spcBef>
                <a:spcPts val="0"/>
              </a:spcBef>
              <a:spcAft>
                <a:spcPts val="0"/>
              </a:spcAft>
              <a:buSzPts val="1500"/>
              <a:buFont typeface="Arial" panose="020B0604020202020204" pitchFamily="34" charset="0"/>
              <a:buChar char="•"/>
            </a:pPr>
            <a:r>
              <a:rPr lang="en-US" sz="1800" dirty="0">
                <a:latin typeface="Arial"/>
                <a:ea typeface="Arial"/>
                <a:cs typeface="Arial"/>
                <a:sym typeface="Arial"/>
              </a:rPr>
              <a:t>Create a folder for each tract along the project to store all pertinent reports</a:t>
            </a:r>
            <a:endParaRPr sz="1800" dirty="0">
              <a:latin typeface="Arial"/>
              <a:ea typeface="Arial"/>
              <a:cs typeface="Arial"/>
              <a:sym typeface="Arial"/>
            </a:endParaRPr>
          </a:p>
          <a:p>
            <a:pPr marL="762000" lvl="1" indent="-285750">
              <a:spcBef>
                <a:spcPts val="0"/>
              </a:spcBef>
              <a:buSzPts val="1500"/>
              <a:buFont typeface="Arial" panose="020B0604020202020204" pitchFamily="34" charset="0"/>
              <a:buChar char="•"/>
            </a:pPr>
            <a:r>
              <a:rPr lang="en-US" sz="1800" dirty="0">
                <a:latin typeface="Arial"/>
                <a:ea typeface="Arial"/>
                <a:cs typeface="Arial"/>
                <a:sym typeface="Arial"/>
              </a:rPr>
              <a:t>Create sub-folders within each tract folder to collect specific inspection/report types</a:t>
            </a:r>
            <a:endParaRPr sz="1800" dirty="0">
              <a:latin typeface="Arial"/>
              <a:ea typeface="Arial"/>
              <a:cs typeface="Arial"/>
              <a:sym typeface="Arial"/>
            </a:endParaRPr>
          </a:p>
          <a:p>
            <a:pPr marL="762000" lvl="1" indent="-285750" algn="l" rtl="0">
              <a:spcBef>
                <a:spcPts val="0"/>
              </a:spcBef>
              <a:spcAft>
                <a:spcPts val="0"/>
              </a:spcAft>
              <a:buSzPts val="1500"/>
              <a:buFont typeface="Arial" panose="020B0604020202020204" pitchFamily="34" charset="0"/>
              <a:buChar char="•"/>
            </a:pPr>
            <a:r>
              <a:rPr lang="en-US" sz="1800" dirty="0">
                <a:latin typeface="Arial"/>
                <a:ea typeface="Arial"/>
                <a:cs typeface="Arial"/>
                <a:sym typeface="Arial"/>
              </a:rPr>
              <a:t>Save documents using a consistent naming convention comprised of some combination of the following: </a:t>
            </a:r>
            <a:endParaRPr sz="1800" dirty="0">
              <a:latin typeface="Arial"/>
              <a:ea typeface="Arial"/>
              <a:cs typeface="Arial"/>
              <a:sym typeface="Arial"/>
            </a:endParaRPr>
          </a:p>
          <a:p>
            <a:pPr marL="1676400" lvl="3" indent="-285750">
              <a:spcBef>
                <a:spcPts val="0"/>
              </a:spcBef>
              <a:buSzPts val="1500"/>
              <a:buFont typeface="Wingdings" panose="05000000000000000000" pitchFamily="2" charset="2"/>
              <a:buChar char="§"/>
            </a:pPr>
            <a:r>
              <a:rPr lang="en-US" sz="1800" dirty="0">
                <a:latin typeface="Arial"/>
                <a:ea typeface="Arial"/>
                <a:cs typeface="Arial"/>
                <a:sym typeface="Arial"/>
              </a:rPr>
              <a:t>Date Created</a:t>
            </a:r>
            <a:endParaRPr sz="1800" dirty="0">
              <a:latin typeface="Arial"/>
              <a:ea typeface="Arial"/>
              <a:cs typeface="Arial"/>
              <a:sym typeface="Arial"/>
            </a:endParaRPr>
          </a:p>
          <a:p>
            <a:pPr marL="1676400" lvl="3" indent="-285750">
              <a:spcBef>
                <a:spcPts val="0"/>
              </a:spcBef>
              <a:buSzPts val="1500"/>
              <a:buFont typeface="Wingdings" panose="05000000000000000000" pitchFamily="2" charset="2"/>
              <a:buChar char="§"/>
            </a:pPr>
            <a:r>
              <a:rPr lang="en-US" sz="1800" dirty="0">
                <a:latin typeface="Arial"/>
                <a:ea typeface="Arial"/>
                <a:cs typeface="Arial"/>
                <a:sym typeface="Arial"/>
              </a:rPr>
              <a:t>Tract</a:t>
            </a:r>
            <a:endParaRPr sz="1800" dirty="0">
              <a:latin typeface="Arial"/>
              <a:ea typeface="Arial"/>
              <a:cs typeface="Arial"/>
              <a:sym typeface="Arial"/>
            </a:endParaRPr>
          </a:p>
          <a:p>
            <a:pPr marL="1676400" lvl="3" indent="-285750">
              <a:spcBef>
                <a:spcPts val="0"/>
              </a:spcBef>
              <a:buSzPts val="1500"/>
              <a:buFont typeface="Wingdings" panose="05000000000000000000" pitchFamily="2" charset="2"/>
              <a:buChar char="§"/>
            </a:pPr>
            <a:r>
              <a:rPr lang="en-US" sz="1800" dirty="0">
                <a:latin typeface="Arial"/>
                <a:ea typeface="Arial"/>
                <a:cs typeface="Arial"/>
                <a:sym typeface="Arial"/>
              </a:rPr>
              <a:t>Report ID Number</a:t>
            </a:r>
            <a:endParaRPr sz="1800" dirty="0">
              <a:latin typeface="Arial"/>
              <a:ea typeface="Arial"/>
              <a:cs typeface="Arial"/>
              <a:sym typeface="Arial"/>
            </a:endParaRPr>
          </a:p>
          <a:p>
            <a:pPr marL="1676400" lvl="3" indent="-285750">
              <a:spcBef>
                <a:spcPts val="0"/>
              </a:spcBef>
              <a:buSzPts val="1500"/>
              <a:buFont typeface="Wingdings" panose="05000000000000000000" pitchFamily="2" charset="2"/>
              <a:buChar char="§"/>
            </a:pPr>
            <a:r>
              <a:rPr lang="en-US" sz="1800" dirty="0">
                <a:latin typeface="Arial"/>
                <a:ea typeface="Arial"/>
                <a:cs typeface="Arial"/>
                <a:sym typeface="Arial"/>
              </a:rPr>
              <a:t>Type of Report</a:t>
            </a:r>
            <a:endParaRPr sz="1800" dirty="0">
              <a:latin typeface="Arial"/>
              <a:ea typeface="Arial"/>
              <a:cs typeface="Arial"/>
              <a:sym typeface="Arial"/>
            </a:endParaRPr>
          </a:p>
          <a:p>
            <a:pPr marL="342900" lvl="0" indent="0" algn="l" rtl="0">
              <a:spcBef>
                <a:spcPts val="0"/>
              </a:spcBef>
              <a:spcAft>
                <a:spcPts val="0"/>
              </a:spcAft>
              <a:buNone/>
            </a:pPr>
            <a:endParaRPr sz="1500" dirty="0">
              <a:latin typeface="Arial"/>
              <a:ea typeface="Arial"/>
              <a:cs typeface="Arial"/>
              <a:sym typeface="Arial"/>
            </a:endParaRPr>
          </a:p>
          <a:p>
            <a:pPr marL="0" lvl="0" indent="0" algn="l" rtl="0">
              <a:spcBef>
                <a:spcPts val="0"/>
              </a:spcBef>
              <a:spcAft>
                <a:spcPts val="0"/>
              </a:spcAft>
              <a:buNone/>
            </a:pPr>
            <a:endParaRPr sz="1500" dirty="0">
              <a:latin typeface="Arial"/>
              <a:ea typeface="Arial"/>
              <a:cs typeface="Arial"/>
              <a:sym typeface="Arial"/>
            </a:endParaRPr>
          </a:p>
          <a:p>
            <a:pPr marL="0" lvl="0" indent="0" algn="l" rtl="0">
              <a:spcBef>
                <a:spcPts val="0"/>
              </a:spcBef>
              <a:spcAft>
                <a:spcPts val="0"/>
              </a:spcAft>
              <a:buNone/>
            </a:pPr>
            <a:endParaRPr sz="1500" dirty="0">
              <a:latin typeface="Arial"/>
              <a:ea typeface="Arial"/>
              <a:cs typeface="Arial"/>
              <a:sym typeface="Arial"/>
            </a:endParaRPr>
          </a:p>
          <a:p>
            <a:pPr marL="0" lvl="0" indent="0" algn="l" rtl="0">
              <a:spcBef>
                <a:spcPts val="0"/>
              </a:spcBef>
              <a:spcAft>
                <a:spcPts val="0"/>
              </a:spcAft>
              <a:buNone/>
            </a:pPr>
            <a:endParaRPr sz="1500" dirty="0">
              <a:latin typeface="Arial"/>
              <a:ea typeface="Arial"/>
              <a:cs typeface="Arial"/>
              <a:sym typeface="Arial"/>
            </a:endParaRPr>
          </a:p>
        </p:txBody>
      </p:sp>
      <p:sp>
        <p:nvSpPr>
          <p:cNvPr id="148" name="Google Shape;148;g279ceba5267_0_166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49" name="Google Shape;149;g279ceba5267_0_1664"/>
          <p:cNvPicPr preferRelativeResize="0"/>
          <p:nvPr/>
        </p:nvPicPr>
        <p:blipFill rotWithShape="1">
          <a:blip r:embed="rId3">
            <a:alphaModFix/>
          </a:blip>
          <a:srcRect/>
          <a:stretch/>
        </p:blipFill>
        <p:spPr>
          <a:xfrm>
            <a:off x="457200" y="6089833"/>
            <a:ext cx="2856943" cy="44907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279ceba5267_0_2349"/>
          <p:cNvSpPr/>
          <p:nvPr/>
        </p:nvSpPr>
        <p:spPr>
          <a:xfrm>
            <a:off x="50" y="0"/>
            <a:ext cx="9144000" cy="10665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g279ceba5267_0_2349"/>
          <p:cNvSpPr txBox="1">
            <a:spLocks noGrp="1"/>
          </p:cNvSpPr>
          <p:nvPr>
            <p:ph type="title"/>
          </p:nvPr>
        </p:nvSpPr>
        <p:spPr>
          <a:xfrm>
            <a:off x="119625" y="-62125"/>
            <a:ext cx="9144000" cy="1128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400"/>
              <a:buFont typeface="Arial"/>
              <a:buNone/>
            </a:pPr>
            <a:r>
              <a:rPr lang="en-US" sz="3400">
                <a:solidFill>
                  <a:schemeClr val="lt1"/>
                </a:solidFill>
                <a:latin typeface="Arial"/>
                <a:ea typeface="Arial"/>
                <a:cs typeface="Arial"/>
                <a:sym typeface="Arial"/>
              </a:rPr>
              <a:t>Pipeline Project Sequence</a:t>
            </a:r>
            <a:endParaRPr/>
          </a:p>
        </p:txBody>
      </p:sp>
      <p:sp>
        <p:nvSpPr>
          <p:cNvPr id="156" name="Google Shape;156;g279ceba5267_0_2349"/>
          <p:cNvSpPr txBox="1">
            <a:spLocks noGrp="1"/>
          </p:cNvSpPr>
          <p:nvPr>
            <p:ph type="body" idx="1"/>
          </p:nvPr>
        </p:nvSpPr>
        <p:spPr>
          <a:xfrm>
            <a:off x="286997" y="2452113"/>
            <a:ext cx="1598121" cy="2321912"/>
          </a:xfrm>
          <a:prstGeom prst="rect">
            <a:avLst/>
          </a:prstGeom>
          <a:noFill/>
          <a:ln>
            <a:noFill/>
          </a:ln>
        </p:spPr>
        <p:txBody>
          <a:bodyPr spcFirstLastPara="1" wrap="square" lIns="91425" tIns="45700" rIns="91425" bIns="45700" anchor="t" anchorCtr="0">
            <a:noAutofit/>
          </a:bodyPr>
          <a:lstStyle/>
          <a:p>
            <a:pPr marL="0" lvl="0" indent="0" algn="l" rtl="0">
              <a:spcBef>
                <a:spcPts val="640"/>
              </a:spcBef>
              <a:spcAft>
                <a:spcPts val="0"/>
              </a:spcAft>
              <a:buNone/>
            </a:pPr>
            <a:r>
              <a:rPr lang="en-US" sz="1800" b="1" dirty="0">
                <a:solidFill>
                  <a:srgbClr val="006666"/>
                </a:solidFill>
                <a:latin typeface="Arial"/>
                <a:ea typeface="Arial"/>
                <a:cs typeface="Arial"/>
                <a:sym typeface="Arial"/>
              </a:rPr>
              <a:t>Project activities that will require inspection by the county inspector </a:t>
            </a:r>
            <a:endParaRPr sz="1800" b="1" dirty="0">
              <a:solidFill>
                <a:srgbClr val="006666"/>
              </a:solidFill>
              <a:latin typeface="Arial"/>
              <a:ea typeface="Arial"/>
              <a:cs typeface="Arial"/>
              <a:sym typeface="Arial"/>
            </a:endParaRPr>
          </a:p>
          <a:p>
            <a:pPr marL="0" lvl="0" indent="0" algn="l" rtl="0">
              <a:spcBef>
                <a:spcPts val="640"/>
              </a:spcBef>
              <a:spcAft>
                <a:spcPts val="0"/>
              </a:spcAft>
              <a:buNone/>
            </a:pPr>
            <a:endParaRPr sz="2000" dirty="0">
              <a:latin typeface="Arial"/>
              <a:ea typeface="Arial"/>
              <a:cs typeface="Arial"/>
              <a:sym typeface="Arial"/>
            </a:endParaRPr>
          </a:p>
          <a:p>
            <a:pPr marL="0" lvl="0" indent="0" algn="l" rtl="0">
              <a:spcBef>
                <a:spcPts val="640"/>
              </a:spcBef>
              <a:spcAft>
                <a:spcPts val="0"/>
              </a:spcAft>
              <a:buNone/>
            </a:pPr>
            <a:endParaRPr sz="2000" dirty="0">
              <a:latin typeface="Arial"/>
              <a:ea typeface="Arial"/>
              <a:cs typeface="Arial"/>
              <a:sym typeface="Arial"/>
            </a:endParaRPr>
          </a:p>
          <a:p>
            <a:pPr marL="0" lvl="0" indent="0" algn="l" rtl="0">
              <a:spcBef>
                <a:spcPts val="640"/>
              </a:spcBef>
              <a:spcAft>
                <a:spcPts val="0"/>
              </a:spcAft>
              <a:buNone/>
            </a:pPr>
            <a:endParaRPr sz="2000" dirty="0">
              <a:latin typeface="Arial"/>
              <a:ea typeface="Arial"/>
              <a:cs typeface="Arial"/>
              <a:sym typeface="Arial"/>
            </a:endParaRPr>
          </a:p>
        </p:txBody>
      </p:sp>
      <p:sp>
        <p:nvSpPr>
          <p:cNvPr id="157" name="Google Shape;157;g279ceba5267_0_2349"/>
          <p:cNvSpPr txBox="1">
            <a:spLocks noGrp="1"/>
          </p:cNvSpPr>
          <p:nvPr>
            <p:ph type="sldNum" idx="12"/>
          </p:nvPr>
        </p:nvSpPr>
        <p:spPr>
          <a:xfrm>
            <a:off x="6563175" y="639200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6</a:t>
            </a:r>
            <a:endParaRPr dirty="0"/>
          </a:p>
        </p:txBody>
      </p:sp>
      <p:sp>
        <p:nvSpPr>
          <p:cNvPr id="159" name="Google Shape;159;g279ceba5267_0_2349"/>
          <p:cNvSpPr txBox="1"/>
          <p:nvPr/>
        </p:nvSpPr>
        <p:spPr>
          <a:xfrm>
            <a:off x="1766246" y="1246000"/>
            <a:ext cx="2568900" cy="785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300">
                <a:solidFill>
                  <a:schemeClr val="dk1"/>
                </a:solidFill>
              </a:rPr>
              <a:t>Request for Informational Meeting Sent to County Board of Supervisors</a:t>
            </a:r>
            <a:endParaRPr sz="1300">
              <a:solidFill>
                <a:schemeClr val="dk1"/>
              </a:solidFill>
            </a:endParaRPr>
          </a:p>
        </p:txBody>
      </p:sp>
      <p:sp>
        <p:nvSpPr>
          <p:cNvPr id="160" name="Google Shape;160;g279ceba5267_0_2349"/>
          <p:cNvSpPr/>
          <p:nvPr/>
        </p:nvSpPr>
        <p:spPr>
          <a:xfrm>
            <a:off x="4477625" y="1554601"/>
            <a:ext cx="535685" cy="259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61" name="Google Shape;161;g279ceba5267_0_2349"/>
          <p:cNvSpPr txBox="1"/>
          <p:nvPr/>
        </p:nvSpPr>
        <p:spPr>
          <a:xfrm>
            <a:off x="5097575" y="1237986"/>
            <a:ext cx="1693549" cy="984855"/>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300" dirty="0">
                <a:solidFill>
                  <a:schemeClr val="dk1"/>
                </a:solidFill>
              </a:rPr>
              <a:t>County Board of </a:t>
            </a:r>
            <a:r>
              <a:rPr lang="en-US" sz="1300" dirty="0">
                <a:solidFill>
                  <a:schemeClr val="tx1"/>
                </a:solidFill>
              </a:rPr>
              <a:t>Supervisors May Appoint a C</a:t>
            </a:r>
            <a:r>
              <a:rPr lang="en-US" sz="1300" dirty="0">
                <a:solidFill>
                  <a:schemeClr val="dk1"/>
                </a:solidFill>
              </a:rPr>
              <a:t>ounty Inspector</a:t>
            </a:r>
            <a:endParaRPr sz="1300" dirty="0">
              <a:solidFill>
                <a:schemeClr val="dk1"/>
              </a:solidFill>
            </a:endParaRPr>
          </a:p>
        </p:txBody>
      </p:sp>
      <p:sp>
        <p:nvSpPr>
          <p:cNvPr id="162" name="Google Shape;162;g279ceba5267_0_2349"/>
          <p:cNvSpPr/>
          <p:nvPr/>
        </p:nvSpPr>
        <p:spPr>
          <a:xfrm>
            <a:off x="6864062" y="1553575"/>
            <a:ext cx="404696" cy="259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63" name="Google Shape;163;g279ceba5267_0_2349"/>
          <p:cNvSpPr txBox="1"/>
          <p:nvPr/>
        </p:nvSpPr>
        <p:spPr>
          <a:xfrm>
            <a:off x="7407886" y="1245466"/>
            <a:ext cx="1206000" cy="585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300" dirty="0">
                <a:solidFill>
                  <a:schemeClr val="dk1"/>
                </a:solidFill>
              </a:rPr>
              <a:t>Informational Meeting Held</a:t>
            </a:r>
            <a:endParaRPr sz="1300" dirty="0">
              <a:solidFill>
                <a:schemeClr val="dk1"/>
              </a:solidFill>
            </a:endParaRPr>
          </a:p>
        </p:txBody>
      </p:sp>
      <p:sp>
        <p:nvSpPr>
          <p:cNvPr id="164" name="Google Shape;164;g279ceba5267_0_2349"/>
          <p:cNvSpPr/>
          <p:nvPr/>
        </p:nvSpPr>
        <p:spPr>
          <a:xfrm>
            <a:off x="8030278" y="1891257"/>
            <a:ext cx="290400" cy="3651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65" name="Google Shape;165;g279ceba5267_0_2349"/>
          <p:cNvSpPr txBox="1"/>
          <p:nvPr/>
        </p:nvSpPr>
        <p:spPr>
          <a:xfrm>
            <a:off x="6088944" y="2449372"/>
            <a:ext cx="1206000" cy="584745"/>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300" dirty="0">
                <a:solidFill>
                  <a:schemeClr val="dk1"/>
                </a:solidFill>
              </a:rPr>
              <a:t>Right-of-Way </a:t>
            </a:r>
            <a:br>
              <a:rPr lang="en-US" sz="1300" dirty="0">
                <a:solidFill>
                  <a:schemeClr val="dk1"/>
                </a:solidFill>
              </a:rPr>
            </a:br>
            <a:r>
              <a:rPr lang="en-US" sz="1300" dirty="0">
                <a:solidFill>
                  <a:schemeClr val="dk1"/>
                </a:solidFill>
              </a:rPr>
              <a:t>Staking</a:t>
            </a:r>
            <a:endParaRPr sz="1300" dirty="0">
              <a:solidFill>
                <a:schemeClr val="dk1"/>
              </a:solidFill>
            </a:endParaRPr>
          </a:p>
        </p:txBody>
      </p:sp>
      <p:sp>
        <p:nvSpPr>
          <p:cNvPr id="166" name="Google Shape;166;g279ceba5267_0_2349"/>
          <p:cNvSpPr/>
          <p:nvPr/>
        </p:nvSpPr>
        <p:spPr>
          <a:xfrm>
            <a:off x="5608290" y="2621950"/>
            <a:ext cx="398700" cy="2592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67" name="Google Shape;167;g279ceba5267_0_2349"/>
          <p:cNvSpPr txBox="1"/>
          <p:nvPr/>
        </p:nvSpPr>
        <p:spPr>
          <a:xfrm>
            <a:off x="4710135" y="2559100"/>
            <a:ext cx="8472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300" dirty="0">
                <a:solidFill>
                  <a:schemeClr val="dk1"/>
                </a:solidFill>
              </a:rPr>
              <a:t>Clearing</a:t>
            </a:r>
            <a:endParaRPr sz="1300" dirty="0">
              <a:solidFill>
                <a:schemeClr val="dk1"/>
              </a:solidFill>
            </a:endParaRPr>
          </a:p>
        </p:txBody>
      </p:sp>
      <p:sp>
        <p:nvSpPr>
          <p:cNvPr id="168" name="Google Shape;168;g279ceba5267_0_2349"/>
          <p:cNvSpPr/>
          <p:nvPr/>
        </p:nvSpPr>
        <p:spPr>
          <a:xfrm>
            <a:off x="4234705" y="2621950"/>
            <a:ext cx="398700" cy="2592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69" name="Google Shape;169;g279ceba5267_0_2349"/>
          <p:cNvSpPr txBox="1"/>
          <p:nvPr/>
        </p:nvSpPr>
        <p:spPr>
          <a:xfrm>
            <a:off x="3309139" y="2559100"/>
            <a:ext cx="8472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300" dirty="0">
                <a:solidFill>
                  <a:schemeClr val="dk1"/>
                </a:solidFill>
              </a:rPr>
              <a:t>Boring</a:t>
            </a:r>
            <a:endParaRPr sz="1300" dirty="0">
              <a:solidFill>
                <a:schemeClr val="dk1"/>
              </a:solidFill>
            </a:endParaRPr>
          </a:p>
        </p:txBody>
      </p:sp>
      <p:sp>
        <p:nvSpPr>
          <p:cNvPr id="170" name="Google Shape;170;g279ceba5267_0_2349"/>
          <p:cNvSpPr/>
          <p:nvPr/>
        </p:nvSpPr>
        <p:spPr>
          <a:xfrm>
            <a:off x="2851179" y="2621950"/>
            <a:ext cx="398700" cy="2592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71" name="Google Shape;171;g279ceba5267_0_2349"/>
          <p:cNvSpPr txBox="1"/>
          <p:nvPr/>
        </p:nvSpPr>
        <p:spPr>
          <a:xfrm>
            <a:off x="1744318" y="2258950"/>
            <a:ext cx="1051500" cy="985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300" dirty="0">
                <a:solidFill>
                  <a:schemeClr val="dk1"/>
                </a:solidFill>
              </a:rPr>
              <a:t>Topsoil Removal and Stockpiling</a:t>
            </a:r>
            <a:endParaRPr sz="1300" dirty="0">
              <a:solidFill>
                <a:schemeClr val="dk1"/>
              </a:solidFill>
            </a:endParaRPr>
          </a:p>
        </p:txBody>
      </p:sp>
      <p:sp>
        <p:nvSpPr>
          <p:cNvPr id="173" name="Google Shape;173;g279ceba5267_0_2349"/>
          <p:cNvSpPr txBox="1"/>
          <p:nvPr/>
        </p:nvSpPr>
        <p:spPr>
          <a:xfrm>
            <a:off x="2444692" y="3684716"/>
            <a:ext cx="9492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300" dirty="0">
                <a:solidFill>
                  <a:schemeClr val="dk1"/>
                </a:solidFill>
              </a:rPr>
              <a:t>Trenching</a:t>
            </a:r>
            <a:endParaRPr sz="1300" dirty="0">
              <a:solidFill>
                <a:schemeClr val="dk1"/>
              </a:solidFill>
            </a:endParaRPr>
          </a:p>
        </p:txBody>
      </p:sp>
      <p:sp>
        <p:nvSpPr>
          <p:cNvPr id="174" name="Google Shape;174;g279ceba5267_0_2349"/>
          <p:cNvSpPr/>
          <p:nvPr/>
        </p:nvSpPr>
        <p:spPr>
          <a:xfrm>
            <a:off x="3569469" y="3756722"/>
            <a:ext cx="425262" cy="259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75" name="Google Shape;175;g279ceba5267_0_2349"/>
          <p:cNvSpPr txBox="1"/>
          <p:nvPr/>
        </p:nvSpPr>
        <p:spPr>
          <a:xfrm>
            <a:off x="4091450" y="3603500"/>
            <a:ext cx="2058900" cy="585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300" dirty="0">
                <a:solidFill>
                  <a:schemeClr val="dk1"/>
                </a:solidFill>
              </a:rPr>
              <a:t>Tile Marking, Screening, </a:t>
            </a:r>
            <a:endParaRPr sz="1300" dirty="0">
              <a:solidFill>
                <a:schemeClr val="dk1"/>
              </a:solidFill>
            </a:endParaRPr>
          </a:p>
          <a:p>
            <a:pPr marL="0" lvl="0" indent="0" algn="ctr" rtl="0">
              <a:spcBef>
                <a:spcPts val="0"/>
              </a:spcBef>
              <a:spcAft>
                <a:spcPts val="0"/>
              </a:spcAft>
              <a:buNone/>
            </a:pPr>
            <a:r>
              <a:rPr lang="en-US" sz="1300" dirty="0">
                <a:solidFill>
                  <a:schemeClr val="dk1"/>
                </a:solidFill>
              </a:rPr>
              <a:t>and Temporary Repair</a:t>
            </a:r>
            <a:endParaRPr sz="1300" dirty="0">
              <a:solidFill>
                <a:schemeClr val="dk1"/>
              </a:solidFill>
            </a:endParaRPr>
          </a:p>
        </p:txBody>
      </p:sp>
      <p:sp>
        <p:nvSpPr>
          <p:cNvPr id="176" name="Google Shape;176;g279ceba5267_0_2349"/>
          <p:cNvSpPr/>
          <p:nvPr/>
        </p:nvSpPr>
        <p:spPr>
          <a:xfrm>
            <a:off x="6289350" y="3747578"/>
            <a:ext cx="418750" cy="259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77" name="Google Shape;177;g279ceba5267_0_2349"/>
          <p:cNvSpPr txBox="1"/>
          <p:nvPr/>
        </p:nvSpPr>
        <p:spPr>
          <a:xfrm>
            <a:off x="6847100" y="3603500"/>
            <a:ext cx="1206000" cy="585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300" dirty="0">
                <a:solidFill>
                  <a:schemeClr val="dk1"/>
                </a:solidFill>
              </a:rPr>
              <a:t>Permanent Tile Repair</a:t>
            </a:r>
            <a:endParaRPr sz="1300" dirty="0">
              <a:solidFill>
                <a:schemeClr val="dk1"/>
              </a:solidFill>
            </a:endParaRPr>
          </a:p>
        </p:txBody>
      </p:sp>
      <p:sp>
        <p:nvSpPr>
          <p:cNvPr id="178" name="Google Shape;178;g279ceba5267_0_2349"/>
          <p:cNvSpPr/>
          <p:nvPr/>
        </p:nvSpPr>
        <p:spPr>
          <a:xfrm rot="10800000" flipH="1">
            <a:off x="8146380" y="3830265"/>
            <a:ext cx="500100" cy="538200"/>
          </a:xfrm>
          <a:prstGeom prst="bentUpArrow">
            <a:avLst>
              <a:gd name="adj1" fmla="val 25000"/>
              <a:gd name="adj2" fmla="val 19087"/>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79" name="Google Shape;179;g279ceba5267_0_2349"/>
          <p:cNvSpPr txBox="1"/>
          <p:nvPr/>
        </p:nvSpPr>
        <p:spPr>
          <a:xfrm>
            <a:off x="7578072" y="4711175"/>
            <a:ext cx="10515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300" dirty="0">
                <a:solidFill>
                  <a:schemeClr val="dk1"/>
                </a:solidFill>
              </a:rPr>
              <a:t>Backfilling</a:t>
            </a:r>
            <a:endParaRPr sz="1300" dirty="0">
              <a:solidFill>
                <a:schemeClr val="dk1"/>
              </a:solidFill>
            </a:endParaRPr>
          </a:p>
        </p:txBody>
      </p:sp>
      <p:sp>
        <p:nvSpPr>
          <p:cNvPr id="180" name="Google Shape;180;g279ceba5267_0_2349"/>
          <p:cNvSpPr/>
          <p:nvPr/>
        </p:nvSpPr>
        <p:spPr>
          <a:xfrm>
            <a:off x="6967914" y="4774025"/>
            <a:ext cx="398700" cy="2592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81" name="Google Shape;181;g279ceba5267_0_2349"/>
          <p:cNvSpPr txBox="1"/>
          <p:nvPr/>
        </p:nvSpPr>
        <p:spPr>
          <a:xfrm>
            <a:off x="5604684" y="4711175"/>
            <a:ext cx="12615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300" dirty="0">
                <a:solidFill>
                  <a:schemeClr val="dk1"/>
                </a:solidFill>
              </a:rPr>
              <a:t>Decompaction</a:t>
            </a:r>
            <a:endParaRPr sz="1300" dirty="0">
              <a:solidFill>
                <a:schemeClr val="dk1"/>
              </a:solidFill>
            </a:endParaRPr>
          </a:p>
        </p:txBody>
      </p:sp>
      <p:sp>
        <p:nvSpPr>
          <p:cNvPr id="182" name="Google Shape;182;g279ceba5267_0_2349"/>
          <p:cNvSpPr txBox="1"/>
          <p:nvPr/>
        </p:nvSpPr>
        <p:spPr>
          <a:xfrm>
            <a:off x="3887016" y="4711175"/>
            <a:ext cx="10515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300" dirty="0">
                <a:solidFill>
                  <a:schemeClr val="dk1"/>
                </a:solidFill>
              </a:rPr>
              <a:t>Clean-up</a:t>
            </a:r>
            <a:endParaRPr sz="1300" dirty="0">
              <a:solidFill>
                <a:schemeClr val="dk1"/>
              </a:solidFill>
            </a:endParaRPr>
          </a:p>
        </p:txBody>
      </p:sp>
      <p:sp>
        <p:nvSpPr>
          <p:cNvPr id="183" name="Google Shape;183;g279ceba5267_0_2349"/>
          <p:cNvSpPr txBox="1"/>
          <p:nvPr/>
        </p:nvSpPr>
        <p:spPr>
          <a:xfrm>
            <a:off x="1877904" y="4511075"/>
            <a:ext cx="1333800" cy="785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300" dirty="0">
                <a:solidFill>
                  <a:schemeClr val="dk1"/>
                </a:solidFill>
              </a:rPr>
              <a:t>Restoration and Revegetation</a:t>
            </a:r>
            <a:endParaRPr sz="1300" dirty="0">
              <a:solidFill>
                <a:schemeClr val="dk1"/>
              </a:solidFill>
            </a:endParaRPr>
          </a:p>
        </p:txBody>
      </p:sp>
      <p:sp>
        <p:nvSpPr>
          <p:cNvPr id="184" name="Google Shape;184;g279ceba5267_0_2349"/>
          <p:cNvSpPr/>
          <p:nvPr/>
        </p:nvSpPr>
        <p:spPr>
          <a:xfrm>
            <a:off x="5058534" y="4774025"/>
            <a:ext cx="398700" cy="2592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85" name="Google Shape;185;g279ceba5267_0_2349"/>
          <p:cNvSpPr/>
          <p:nvPr/>
        </p:nvSpPr>
        <p:spPr>
          <a:xfrm>
            <a:off x="3340866" y="4774025"/>
            <a:ext cx="398700" cy="2592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86" name="Google Shape;186;g279ceba5267_0_2349"/>
          <p:cNvSpPr txBox="1"/>
          <p:nvPr/>
        </p:nvSpPr>
        <p:spPr>
          <a:xfrm>
            <a:off x="2938775" y="5490734"/>
            <a:ext cx="2158800" cy="585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300" dirty="0">
                <a:solidFill>
                  <a:schemeClr val="dk1"/>
                </a:solidFill>
              </a:rPr>
              <a:t>Pipeline Testing (may be conducted after backfilling)</a:t>
            </a:r>
            <a:endParaRPr sz="1300" dirty="0">
              <a:solidFill>
                <a:schemeClr val="dk1"/>
              </a:solidFill>
            </a:endParaRPr>
          </a:p>
        </p:txBody>
      </p:sp>
      <p:sp>
        <p:nvSpPr>
          <p:cNvPr id="187" name="Google Shape;187;g279ceba5267_0_2349"/>
          <p:cNvSpPr/>
          <p:nvPr/>
        </p:nvSpPr>
        <p:spPr>
          <a:xfrm rot="5400000">
            <a:off x="2320765" y="5461071"/>
            <a:ext cx="500100" cy="538200"/>
          </a:xfrm>
          <a:prstGeom prst="bentUpArrow">
            <a:avLst>
              <a:gd name="adj1" fmla="val 25000"/>
              <a:gd name="adj2" fmla="val 19087"/>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88" name="Google Shape;188;g279ceba5267_0_2349"/>
          <p:cNvSpPr txBox="1"/>
          <p:nvPr/>
        </p:nvSpPr>
        <p:spPr>
          <a:xfrm>
            <a:off x="5714850" y="5550588"/>
            <a:ext cx="1849400" cy="38469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300" dirty="0">
                <a:solidFill>
                  <a:schemeClr val="dk1"/>
                </a:solidFill>
              </a:rPr>
              <a:t>Document Submittals</a:t>
            </a:r>
            <a:endParaRPr sz="1300" dirty="0">
              <a:solidFill>
                <a:schemeClr val="dk1"/>
              </a:solidFill>
            </a:endParaRPr>
          </a:p>
        </p:txBody>
      </p:sp>
      <p:sp>
        <p:nvSpPr>
          <p:cNvPr id="189" name="Google Shape;189;g279ceba5267_0_2349"/>
          <p:cNvSpPr/>
          <p:nvPr/>
        </p:nvSpPr>
        <p:spPr>
          <a:xfrm>
            <a:off x="5224674" y="5635346"/>
            <a:ext cx="398699" cy="259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39" name="Google Shape;197;g279ceba5267_0_2280">
            <a:extLst>
              <a:ext uri="{FF2B5EF4-FFF2-40B4-BE49-F238E27FC236}">
                <a16:creationId xmlns:a16="http://schemas.microsoft.com/office/drawing/2014/main" id="{5CC945AE-3838-4885-8F27-B284799BB23B}"/>
              </a:ext>
            </a:extLst>
          </p:cNvPr>
          <p:cNvPicPr preferRelativeResize="0"/>
          <p:nvPr/>
        </p:nvPicPr>
        <p:blipFill rotWithShape="1">
          <a:blip r:embed="rId3">
            <a:alphaModFix/>
          </a:blip>
          <a:srcRect/>
          <a:stretch/>
        </p:blipFill>
        <p:spPr>
          <a:xfrm>
            <a:off x="182880" y="6173811"/>
            <a:ext cx="2738523" cy="494651"/>
          </a:xfrm>
          <a:prstGeom prst="rect">
            <a:avLst/>
          </a:prstGeom>
          <a:noFill/>
          <a:ln>
            <a:noFill/>
          </a:ln>
        </p:spPr>
      </p:pic>
      <p:sp>
        <p:nvSpPr>
          <p:cNvPr id="41" name="Google Shape;166;g279ceba5267_0_2349">
            <a:extLst>
              <a:ext uri="{FF2B5EF4-FFF2-40B4-BE49-F238E27FC236}">
                <a16:creationId xmlns:a16="http://schemas.microsoft.com/office/drawing/2014/main" id="{F64D32AE-CB16-4758-ADFC-1C79143F3BBA}"/>
              </a:ext>
            </a:extLst>
          </p:cNvPr>
          <p:cNvSpPr/>
          <p:nvPr/>
        </p:nvSpPr>
        <p:spPr>
          <a:xfrm>
            <a:off x="7314786" y="2619019"/>
            <a:ext cx="398700" cy="2592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2" name="Google Shape;165;g279ceba5267_0_2349">
            <a:extLst>
              <a:ext uri="{FF2B5EF4-FFF2-40B4-BE49-F238E27FC236}">
                <a16:creationId xmlns:a16="http://schemas.microsoft.com/office/drawing/2014/main" id="{B4599E0D-26EB-44B1-A82F-D7EF76640ABB}"/>
              </a:ext>
            </a:extLst>
          </p:cNvPr>
          <p:cNvSpPr txBox="1"/>
          <p:nvPr/>
        </p:nvSpPr>
        <p:spPr>
          <a:xfrm>
            <a:off x="7768734" y="2354884"/>
            <a:ext cx="1105074" cy="784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300" dirty="0">
                <a:solidFill>
                  <a:schemeClr val="dk1"/>
                </a:solidFill>
              </a:rPr>
              <a:t>IUC Permitting Process</a:t>
            </a:r>
            <a:endParaRPr sz="1300" dirty="0">
              <a:solidFill>
                <a:schemeClr val="dk1"/>
              </a:solidFill>
            </a:endParaRPr>
          </a:p>
        </p:txBody>
      </p:sp>
      <p:sp>
        <p:nvSpPr>
          <p:cNvPr id="43" name="Google Shape;187;g279ceba5267_0_2349">
            <a:extLst>
              <a:ext uri="{FF2B5EF4-FFF2-40B4-BE49-F238E27FC236}">
                <a16:creationId xmlns:a16="http://schemas.microsoft.com/office/drawing/2014/main" id="{2FCB194A-549D-4448-AAE4-25EA69415FC4}"/>
              </a:ext>
            </a:extLst>
          </p:cNvPr>
          <p:cNvSpPr/>
          <p:nvPr/>
        </p:nvSpPr>
        <p:spPr>
          <a:xfrm rot="5400000">
            <a:off x="1787365" y="3546927"/>
            <a:ext cx="500100" cy="538200"/>
          </a:xfrm>
          <a:prstGeom prst="bentUpArrow">
            <a:avLst>
              <a:gd name="adj1" fmla="val 25000"/>
              <a:gd name="adj2" fmla="val 19087"/>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279ceba5267_0_2280"/>
          <p:cNvSpPr/>
          <p:nvPr/>
        </p:nvSpPr>
        <p:spPr>
          <a:xfrm>
            <a:off x="0" y="0"/>
            <a:ext cx="9144000" cy="1445400"/>
          </a:xfrm>
          <a:prstGeom prst="rect">
            <a:avLst/>
          </a:prstGeom>
          <a:solidFill>
            <a:srgbClr val="03617A"/>
          </a:solidFill>
          <a:ln>
            <a:noFill/>
          </a:ln>
        </p:spPr>
        <p:txBody>
          <a:bodyPr spcFirstLastPara="1" wrap="square" lIns="91425" tIns="45700" rIns="91425" bIns="45700" anchor="ctr" anchorCtr="0">
            <a:noAutofit/>
          </a:bodyPr>
          <a:lstStyle/>
          <a:p>
            <a:pPr marL="0" lvl="0" indent="0" algn="ctr" rtl="0">
              <a:spcBef>
                <a:spcPts val="0"/>
              </a:spcBef>
              <a:spcAft>
                <a:spcPts val="0"/>
              </a:spcAft>
              <a:buSzPts val="3400"/>
              <a:buNone/>
            </a:pPr>
            <a:r>
              <a:rPr lang="en-US" sz="3400">
                <a:solidFill>
                  <a:schemeClr val="lt1"/>
                </a:solidFill>
              </a:rPr>
              <a:t>County Inspectors (before construction)</a:t>
            </a:r>
            <a:endParaRPr sz="1800" b="0" i="0" u="none" strike="noStrike" cap="none">
              <a:solidFill>
                <a:schemeClr val="lt1"/>
              </a:solidFill>
              <a:latin typeface="Calibri"/>
              <a:ea typeface="Calibri"/>
              <a:cs typeface="Calibri"/>
              <a:sym typeface="Calibri"/>
            </a:endParaRPr>
          </a:p>
        </p:txBody>
      </p:sp>
      <p:sp>
        <p:nvSpPr>
          <p:cNvPr id="195" name="Google Shape;195;g279ceba5267_0_2280"/>
          <p:cNvSpPr txBox="1">
            <a:spLocks noGrp="1"/>
          </p:cNvSpPr>
          <p:nvPr>
            <p:ph type="body" idx="1"/>
          </p:nvPr>
        </p:nvSpPr>
        <p:spPr>
          <a:xfrm>
            <a:off x="997350" y="1823225"/>
            <a:ext cx="7149300" cy="3798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500"/>
              <a:buNone/>
            </a:pPr>
            <a:r>
              <a:rPr lang="en-US" sz="1500" dirty="0">
                <a:latin typeface="Arial"/>
                <a:ea typeface="Arial"/>
                <a:cs typeface="Arial"/>
                <a:sym typeface="Arial"/>
              </a:rPr>
              <a:t>Before construction begins, the county inspector should obtain the following information from the pipeline company: </a:t>
            </a:r>
            <a:endParaRPr sz="1500" dirty="0">
              <a:latin typeface="Arial"/>
              <a:ea typeface="Arial"/>
              <a:cs typeface="Arial"/>
              <a:sym typeface="Arial"/>
            </a:endParaRPr>
          </a:p>
          <a:p>
            <a:pPr marL="342900" lvl="0" indent="0" algn="l" rtl="0">
              <a:spcBef>
                <a:spcPts val="0"/>
              </a:spcBef>
              <a:spcAft>
                <a:spcPts val="0"/>
              </a:spcAft>
              <a:buNone/>
            </a:pPr>
            <a:endParaRPr sz="1500" dirty="0">
              <a:latin typeface="Arial"/>
              <a:ea typeface="Arial"/>
              <a:cs typeface="Arial"/>
              <a:sym typeface="Arial"/>
            </a:endParaRPr>
          </a:p>
          <a:p>
            <a:pPr marL="762000" lvl="1" indent="-285750" algn="l" rtl="0">
              <a:spcBef>
                <a:spcPts val="0"/>
              </a:spcBef>
              <a:spcAft>
                <a:spcPts val="0"/>
              </a:spcAft>
              <a:buSzPts val="1500"/>
              <a:buFont typeface="Wingdings" panose="05000000000000000000" pitchFamily="2" charset="2"/>
              <a:buChar char="§"/>
            </a:pPr>
            <a:r>
              <a:rPr lang="en-US" sz="1500" dirty="0">
                <a:latin typeface="Arial"/>
                <a:ea typeface="Arial"/>
                <a:cs typeface="Arial"/>
                <a:sym typeface="Arial"/>
              </a:rPr>
              <a:t>Alignment Sheets containing tract information, project route, and right-of-way limits</a:t>
            </a:r>
            <a:endParaRPr sz="1500" dirty="0">
              <a:latin typeface="Arial"/>
              <a:ea typeface="Arial"/>
              <a:cs typeface="Arial"/>
              <a:sym typeface="Arial"/>
            </a:endParaRPr>
          </a:p>
          <a:p>
            <a:pPr marL="762000" lvl="1" indent="-285750" algn="l" rtl="0">
              <a:spcBef>
                <a:spcPts val="0"/>
              </a:spcBef>
              <a:spcAft>
                <a:spcPts val="0"/>
              </a:spcAft>
              <a:buSzPts val="1500"/>
              <a:buFont typeface="Wingdings" panose="05000000000000000000" pitchFamily="2" charset="2"/>
              <a:buChar char="§"/>
            </a:pPr>
            <a:r>
              <a:rPr lang="en-US" sz="1500" dirty="0">
                <a:latin typeface="Arial"/>
                <a:ea typeface="Arial"/>
                <a:cs typeface="Arial"/>
                <a:sym typeface="Arial"/>
              </a:rPr>
              <a:t>Project Specifications and Procedural Manuals</a:t>
            </a:r>
            <a:endParaRPr sz="1500" dirty="0">
              <a:latin typeface="Arial"/>
              <a:ea typeface="Arial"/>
              <a:cs typeface="Arial"/>
              <a:sym typeface="Arial"/>
            </a:endParaRPr>
          </a:p>
          <a:p>
            <a:pPr marL="762000" lvl="1" indent="-285750" algn="l" rtl="0">
              <a:spcBef>
                <a:spcPts val="0"/>
              </a:spcBef>
              <a:spcAft>
                <a:spcPts val="0"/>
              </a:spcAft>
              <a:buSzPts val="1500"/>
              <a:buFont typeface="Wingdings" panose="05000000000000000000" pitchFamily="2" charset="2"/>
              <a:buChar char="§"/>
            </a:pPr>
            <a:r>
              <a:rPr lang="en-US" sz="1500" dirty="0">
                <a:latin typeface="Arial"/>
                <a:ea typeface="Arial"/>
                <a:cs typeface="Arial"/>
                <a:sym typeface="Arial"/>
              </a:rPr>
              <a:t>List of affected persons</a:t>
            </a:r>
            <a:endParaRPr sz="1500" dirty="0">
              <a:latin typeface="Arial"/>
              <a:ea typeface="Arial"/>
              <a:cs typeface="Arial"/>
              <a:sym typeface="Arial"/>
            </a:endParaRPr>
          </a:p>
          <a:p>
            <a:pPr marL="762000" lvl="1" indent="-285750" algn="l" rtl="0">
              <a:spcBef>
                <a:spcPts val="0"/>
              </a:spcBef>
              <a:spcAft>
                <a:spcPts val="0"/>
              </a:spcAft>
              <a:buSzPts val="1500"/>
              <a:buFont typeface="Wingdings" panose="05000000000000000000" pitchFamily="2" charset="2"/>
              <a:buChar char="§"/>
            </a:pPr>
            <a:r>
              <a:rPr lang="en-US" sz="1500" dirty="0">
                <a:latin typeface="Arial"/>
                <a:ea typeface="Arial"/>
                <a:cs typeface="Arial"/>
                <a:sym typeface="Arial"/>
              </a:rPr>
              <a:t>Independent Landowner Agreements already obtained</a:t>
            </a:r>
            <a:endParaRPr sz="1500" dirty="0">
              <a:latin typeface="Arial"/>
              <a:ea typeface="Arial"/>
              <a:cs typeface="Arial"/>
              <a:sym typeface="Arial"/>
            </a:endParaRPr>
          </a:p>
          <a:p>
            <a:pPr marL="762000" lvl="1" indent="-285750" algn="l" rtl="0">
              <a:spcBef>
                <a:spcPts val="0"/>
              </a:spcBef>
              <a:spcAft>
                <a:spcPts val="0"/>
              </a:spcAft>
              <a:buSzPts val="1500"/>
              <a:buFont typeface="Wingdings" panose="05000000000000000000" pitchFamily="2" charset="2"/>
              <a:buChar char="§"/>
            </a:pPr>
            <a:r>
              <a:rPr lang="en-US" sz="1500" dirty="0">
                <a:latin typeface="Arial"/>
                <a:ea typeface="Arial"/>
                <a:cs typeface="Arial"/>
                <a:sym typeface="Arial"/>
              </a:rPr>
              <a:t>Topsoil survey depths results</a:t>
            </a:r>
            <a:endParaRPr sz="1500" dirty="0">
              <a:latin typeface="Arial"/>
              <a:ea typeface="Arial"/>
              <a:cs typeface="Arial"/>
              <a:sym typeface="Arial"/>
            </a:endParaRPr>
          </a:p>
          <a:p>
            <a:pPr marL="762000" lvl="1" indent="-285750" algn="l" rtl="0">
              <a:spcBef>
                <a:spcPts val="0"/>
              </a:spcBef>
              <a:spcAft>
                <a:spcPts val="0"/>
              </a:spcAft>
              <a:buSzPts val="1500"/>
              <a:buFont typeface="Wingdings" panose="05000000000000000000" pitchFamily="2" charset="2"/>
              <a:buChar char="§"/>
            </a:pPr>
            <a:r>
              <a:rPr lang="en-US" sz="1500" dirty="0">
                <a:latin typeface="Arial"/>
                <a:ea typeface="Arial"/>
                <a:cs typeface="Arial"/>
                <a:sym typeface="Arial"/>
              </a:rPr>
              <a:t>Available tile maps received from landowners</a:t>
            </a:r>
            <a:endParaRPr sz="1500" dirty="0">
              <a:latin typeface="Arial"/>
              <a:ea typeface="Arial"/>
              <a:cs typeface="Arial"/>
              <a:sym typeface="Arial"/>
            </a:endParaRPr>
          </a:p>
          <a:p>
            <a:pPr marL="762000" lvl="1" indent="-285750" algn="l" rtl="0">
              <a:spcBef>
                <a:spcPts val="0"/>
              </a:spcBef>
              <a:spcAft>
                <a:spcPts val="0"/>
              </a:spcAft>
              <a:buSzPts val="1500"/>
              <a:buFont typeface="Wingdings" panose="05000000000000000000" pitchFamily="2" charset="2"/>
              <a:buChar char="§"/>
            </a:pPr>
            <a:r>
              <a:rPr lang="en-US" sz="1500" dirty="0">
                <a:latin typeface="Arial"/>
                <a:ea typeface="Arial"/>
                <a:cs typeface="Arial"/>
                <a:sym typeface="Arial"/>
              </a:rPr>
              <a:t>Pipeline company’s contact information or pipeline company’s contractor’s contact information</a:t>
            </a:r>
            <a:endParaRPr sz="1500" dirty="0">
              <a:latin typeface="Arial"/>
              <a:ea typeface="Arial"/>
              <a:cs typeface="Arial"/>
              <a:sym typeface="Arial"/>
            </a:endParaRPr>
          </a:p>
          <a:p>
            <a:pPr marL="742950" lvl="0" indent="0" algn="l" rtl="0">
              <a:spcBef>
                <a:spcPts val="0"/>
              </a:spcBef>
              <a:spcAft>
                <a:spcPts val="0"/>
              </a:spcAft>
              <a:buNone/>
            </a:pPr>
            <a:endParaRPr sz="1500" dirty="0">
              <a:latin typeface="Arial"/>
              <a:ea typeface="Arial"/>
              <a:cs typeface="Arial"/>
              <a:sym typeface="Arial"/>
            </a:endParaRPr>
          </a:p>
          <a:p>
            <a:pPr marL="19050" lvl="0" indent="0" algn="l" rtl="0">
              <a:spcBef>
                <a:spcPts val="0"/>
              </a:spcBef>
              <a:spcAft>
                <a:spcPts val="0"/>
              </a:spcAft>
              <a:buSzPts val="1500"/>
              <a:buNone/>
            </a:pPr>
            <a:r>
              <a:rPr lang="en-US" sz="1500" dirty="0">
                <a:latin typeface="Arial"/>
                <a:ea typeface="Arial"/>
                <a:cs typeface="Arial"/>
                <a:sym typeface="Arial"/>
              </a:rPr>
              <a:t>The county inspector should provide a list of county inspector personnel and their contact information to the pipeline company, the pipeline company’s contractors, and the county board of supervisors. </a:t>
            </a:r>
            <a:endParaRPr sz="1500" dirty="0">
              <a:latin typeface="Arial"/>
              <a:ea typeface="Arial"/>
              <a:cs typeface="Arial"/>
              <a:sym typeface="Arial"/>
            </a:endParaRPr>
          </a:p>
          <a:p>
            <a:pPr marL="342900" lvl="0" indent="0" algn="l" rtl="0">
              <a:spcBef>
                <a:spcPts val="0"/>
              </a:spcBef>
              <a:spcAft>
                <a:spcPts val="0"/>
              </a:spcAft>
              <a:buNone/>
            </a:pPr>
            <a:endParaRPr sz="1500" dirty="0">
              <a:latin typeface="Arial"/>
              <a:ea typeface="Arial"/>
              <a:cs typeface="Arial"/>
              <a:sym typeface="Arial"/>
            </a:endParaRPr>
          </a:p>
          <a:p>
            <a:pPr marL="0" lvl="0" indent="0" algn="l" rtl="0">
              <a:spcBef>
                <a:spcPts val="0"/>
              </a:spcBef>
              <a:spcAft>
                <a:spcPts val="0"/>
              </a:spcAft>
              <a:buNone/>
            </a:pPr>
            <a:endParaRPr sz="1500" dirty="0">
              <a:latin typeface="Arial"/>
              <a:ea typeface="Arial"/>
              <a:cs typeface="Arial"/>
              <a:sym typeface="Arial"/>
            </a:endParaRPr>
          </a:p>
          <a:p>
            <a:pPr marL="0" lvl="0" indent="0" algn="l" rtl="0">
              <a:spcBef>
                <a:spcPts val="0"/>
              </a:spcBef>
              <a:spcAft>
                <a:spcPts val="0"/>
              </a:spcAft>
              <a:buNone/>
            </a:pPr>
            <a:endParaRPr sz="1500" dirty="0">
              <a:latin typeface="Arial"/>
              <a:ea typeface="Arial"/>
              <a:cs typeface="Arial"/>
              <a:sym typeface="Arial"/>
            </a:endParaRPr>
          </a:p>
          <a:p>
            <a:pPr marL="0" lvl="0" indent="0" algn="l" rtl="0">
              <a:spcBef>
                <a:spcPts val="0"/>
              </a:spcBef>
              <a:spcAft>
                <a:spcPts val="0"/>
              </a:spcAft>
              <a:buNone/>
            </a:pPr>
            <a:endParaRPr sz="1500" dirty="0">
              <a:latin typeface="Arial"/>
              <a:ea typeface="Arial"/>
              <a:cs typeface="Arial"/>
              <a:sym typeface="Arial"/>
            </a:endParaRPr>
          </a:p>
        </p:txBody>
      </p:sp>
      <p:sp>
        <p:nvSpPr>
          <p:cNvPr id="196" name="Google Shape;196;g279ceba5267_0_228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97" name="Google Shape;197;g279ceba5267_0_2280"/>
          <p:cNvPicPr preferRelativeResize="0"/>
          <p:nvPr/>
        </p:nvPicPr>
        <p:blipFill rotWithShape="1">
          <a:blip r:embed="rId3">
            <a:alphaModFix/>
          </a:blip>
          <a:srcRect/>
          <a:stretch/>
        </p:blipFill>
        <p:spPr>
          <a:xfrm>
            <a:off x="457200" y="6089833"/>
            <a:ext cx="2856943" cy="44907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279ceba5267_0_2302"/>
          <p:cNvSpPr/>
          <p:nvPr/>
        </p:nvSpPr>
        <p:spPr>
          <a:xfrm>
            <a:off x="0" y="0"/>
            <a:ext cx="9144000" cy="1445400"/>
          </a:xfrm>
          <a:prstGeom prst="rect">
            <a:avLst/>
          </a:prstGeom>
          <a:solidFill>
            <a:srgbClr val="03617A"/>
          </a:solidFill>
          <a:ln>
            <a:noFill/>
          </a:ln>
        </p:spPr>
        <p:txBody>
          <a:bodyPr spcFirstLastPara="1" wrap="square" lIns="91425" tIns="45700" rIns="91425" bIns="45700" anchor="ctr" anchorCtr="0">
            <a:noAutofit/>
          </a:bodyPr>
          <a:lstStyle/>
          <a:p>
            <a:pPr marL="0" lvl="0" indent="0" algn="ctr" rtl="0">
              <a:spcBef>
                <a:spcPts val="0"/>
              </a:spcBef>
              <a:spcAft>
                <a:spcPts val="0"/>
              </a:spcAft>
              <a:buSzPts val="3400"/>
              <a:buNone/>
            </a:pPr>
            <a:r>
              <a:rPr lang="en-US" sz="3400">
                <a:solidFill>
                  <a:schemeClr val="lt1"/>
                </a:solidFill>
              </a:rPr>
              <a:t>County Inspectors (during construction)</a:t>
            </a:r>
            <a:endParaRPr sz="1800" b="0" i="0" u="none" strike="noStrike" cap="none">
              <a:solidFill>
                <a:schemeClr val="lt1"/>
              </a:solidFill>
              <a:latin typeface="Calibri"/>
              <a:ea typeface="Calibri"/>
              <a:cs typeface="Calibri"/>
              <a:sym typeface="Calibri"/>
            </a:endParaRPr>
          </a:p>
        </p:txBody>
      </p:sp>
      <p:sp>
        <p:nvSpPr>
          <p:cNvPr id="203" name="Google Shape;203;g279ceba5267_0_2302"/>
          <p:cNvSpPr txBox="1">
            <a:spLocks noGrp="1"/>
          </p:cNvSpPr>
          <p:nvPr>
            <p:ph type="body" idx="1"/>
          </p:nvPr>
        </p:nvSpPr>
        <p:spPr>
          <a:xfrm>
            <a:off x="787475" y="1529550"/>
            <a:ext cx="7824900" cy="3798900"/>
          </a:xfrm>
          <a:prstGeom prst="rect">
            <a:avLst/>
          </a:prstGeom>
          <a:noFill/>
          <a:ln>
            <a:noFill/>
          </a:ln>
        </p:spPr>
        <p:txBody>
          <a:bodyPr spcFirstLastPara="1" wrap="square" lIns="91425" tIns="45700" rIns="91425" bIns="45700" anchor="t" anchorCtr="0">
            <a:noAutofit/>
          </a:bodyPr>
          <a:lstStyle/>
          <a:p>
            <a:pPr marL="6350" lvl="0" indent="0" algn="l" rtl="0">
              <a:spcBef>
                <a:spcPts val="0"/>
              </a:spcBef>
              <a:spcAft>
                <a:spcPts val="0"/>
              </a:spcAft>
              <a:buSzPts val="1300"/>
              <a:buNone/>
            </a:pPr>
            <a:endParaRPr lang="en-US" sz="1800" dirty="0">
              <a:latin typeface="Arial"/>
              <a:ea typeface="Arial"/>
              <a:cs typeface="Arial"/>
              <a:sym typeface="Arial"/>
            </a:endParaRPr>
          </a:p>
          <a:p>
            <a:pPr marL="6350" lvl="0" indent="0" algn="l" rtl="0">
              <a:spcBef>
                <a:spcPts val="0"/>
              </a:spcBef>
              <a:spcAft>
                <a:spcPts val="0"/>
              </a:spcAft>
              <a:buSzPts val="1300"/>
              <a:buNone/>
            </a:pPr>
            <a:r>
              <a:rPr lang="en-US" sz="1800" b="1" dirty="0">
                <a:latin typeface="Arial"/>
                <a:ea typeface="Arial"/>
                <a:cs typeface="Arial"/>
                <a:sym typeface="Arial"/>
              </a:rPr>
              <a:t>Organization and Communication</a:t>
            </a:r>
          </a:p>
          <a:p>
            <a:pPr marL="6350" lvl="0" indent="0" algn="l" rtl="0">
              <a:spcBef>
                <a:spcPts val="0"/>
              </a:spcBef>
              <a:spcAft>
                <a:spcPts val="0"/>
              </a:spcAft>
              <a:buSzPts val="1300"/>
              <a:buNone/>
            </a:pPr>
            <a:endParaRPr lang="en-US" sz="1800" dirty="0">
              <a:latin typeface="Arial"/>
              <a:ea typeface="Arial"/>
              <a:cs typeface="Arial"/>
              <a:sym typeface="Arial"/>
            </a:endParaRPr>
          </a:p>
          <a:p>
            <a:pPr marL="6350" lvl="0" indent="0" algn="l" rtl="0">
              <a:spcBef>
                <a:spcPts val="0"/>
              </a:spcBef>
              <a:spcAft>
                <a:spcPts val="0"/>
              </a:spcAft>
              <a:buSzPts val="1300"/>
              <a:buNone/>
            </a:pPr>
            <a:r>
              <a:rPr lang="en-US" sz="1800" dirty="0">
                <a:latin typeface="Arial"/>
                <a:ea typeface="Arial"/>
                <a:cs typeface="Arial"/>
                <a:sym typeface="Arial"/>
              </a:rPr>
              <a:t>County inspectors will generate a significant number of reports. Having a detailed plan for organization and storage of these reports is critical to ensuring the success of the inspection program and accurate communication of the reports to the board of supervisors. </a:t>
            </a:r>
            <a:endParaRPr sz="1800" dirty="0">
              <a:latin typeface="Arial"/>
              <a:ea typeface="Arial"/>
              <a:cs typeface="Arial"/>
              <a:sym typeface="Arial"/>
            </a:endParaRPr>
          </a:p>
          <a:p>
            <a:pPr marL="342900" lvl="0" indent="0" algn="l" rtl="0">
              <a:spcBef>
                <a:spcPts val="0"/>
              </a:spcBef>
              <a:spcAft>
                <a:spcPts val="0"/>
              </a:spcAft>
              <a:buNone/>
            </a:pPr>
            <a:endParaRPr sz="1800" dirty="0">
              <a:latin typeface="Arial"/>
              <a:ea typeface="Arial"/>
              <a:cs typeface="Arial"/>
              <a:sym typeface="Arial"/>
            </a:endParaRPr>
          </a:p>
          <a:p>
            <a:pPr marL="6350" lvl="0" indent="0" algn="l" rtl="0">
              <a:spcBef>
                <a:spcPts val="0"/>
              </a:spcBef>
              <a:spcAft>
                <a:spcPts val="0"/>
              </a:spcAft>
              <a:buSzPts val="1300"/>
              <a:buNone/>
            </a:pPr>
            <a:r>
              <a:rPr lang="en-US" sz="1800" dirty="0">
                <a:latin typeface="Arial"/>
                <a:ea typeface="Arial"/>
                <a:cs typeface="Arial"/>
                <a:sym typeface="Arial"/>
              </a:rPr>
              <a:t>Open communication between the county inspector and the board of supervisors, in the form of ongoing status reports and updates, can help keep the board of supervisors informed of the work being done and any potential issues as they arise.</a:t>
            </a:r>
            <a:endParaRPr sz="1800" dirty="0">
              <a:latin typeface="Arial"/>
              <a:ea typeface="Arial"/>
              <a:cs typeface="Arial"/>
              <a:sym typeface="Arial"/>
            </a:endParaRPr>
          </a:p>
          <a:p>
            <a:pPr marL="342900" lvl="0" indent="0" algn="l" rtl="0">
              <a:spcBef>
                <a:spcPts val="0"/>
              </a:spcBef>
              <a:spcAft>
                <a:spcPts val="0"/>
              </a:spcAft>
              <a:buNone/>
            </a:pPr>
            <a:endParaRPr sz="1800" dirty="0">
              <a:latin typeface="Arial"/>
              <a:ea typeface="Arial"/>
              <a:cs typeface="Arial"/>
              <a:sym typeface="Arial"/>
            </a:endParaRPr>
          </a:p>
          <a:p>
            <a:pPr marL="342900" lvl="0" indent="0" algn="l" rtl="0">
              <a:spcBef>
                <a:spcPts val="0"/>
              </a:spcBef>
              <a:spcAft>
                <a:spcPts val="0"/>
              </a:spcAft>
              <a:buNone/>
            </a:pPr>
            <a:endParaRPr sz="1300" dirty="0">
              <a:latin typeface="Arial"/>
              <a:ea typeface="Arial"/>
              <a:cs typeface="Arial"/>
              <a:sym typeface="Arial"/>
            </a:endParaRPr>
          </a:p>
          <a:p>
            <a:pPr marL="0" lvl="0" indent="0" algn="l" rtl="0">
              <a:spcBef>
                <a:spcPts val="0"/>
              </a:spcBef>
              <a:spcAft>
                <a:spcPts val="0"/>
              </a:spcAft>
              <a:buNone/>
            </a:pPr>
            <a:endParaRPr sz="1300" dirty="0">
              <a:latin typeface="Arial"/>
              <a:ea typeface="Arial"/>
              <a:cs typeface="Arial"/>
              <a:sym typeface="Arial"/>
            </a:endParaRPr>
          </a:p>
          <a:p>
            <a:pPr marL="0" lvl="0" indent="0" algn="l" rtl="0">
              <a:spcBef>
                <a:spcPts val="0"/>
              </a:spcBef>
              <a:spcAft>
                <a:spcPts val="0"/>
              </a:spcAft>
              <a:buNone/>
            </a:pPr>
            <a:endParaRPr sz="1300" dirty="0">
              <a:latin typeface="Arial"/>
              <a:ea typeface="Arial"/>
              <a:cs typeface="Arial"/>
              <a:sym typeface="Arial"/>
            </a:endParaRPr>
          </a:p>
          <a:p>
            <a:pPr marL="0" lvl="0" indent="0" algn="l" rtl="0">
              <a:spcBef>
                <a:spcPts val="0"/>
              </a:spcBef>
              <a:spcAft>
                <a:spcPts val="0"/>
              </a:spcAft>
              <a:buNone/>
            </a:pPr>
            <a:endParaRPr sz="1300" dirty="0">
              <a:latin typeface="Arial"/>
              <a:ea typeface="Arial"/>
              <a:cs typeface="Arial"/>
              <a:sym typeface="Arial"/>
            </a:endParaRPr>
          </a:p>
        </p:txBody>
      </p:sp>
      <p:sp>
        <p:nvSpPr>
          <p:cNvPr id="204" name="Google Shape;204;g279ceba5267_0_230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205" name="Google Shape;205;g279ceba5267_0_2302"/>
          <p:cNvPicPr preferRelativeResize="0"/>
          <p:nvPr/>
        </p:nvPicPr>
        <p:blipFill rotWithShape="1">
          <a:blip r:embed="rId3">
            <a:alphaModFix/>
          </a:blip>
          <a:srcRect/>
          <a:stretch/>
        </p:blipFill>
        <p:spPr>
          <a:xfrm>
            <a:off x="457200" y="6089833"/>
            <a:ext cx="2856943" cy="449079"/>
          </a:xfrm>
          <a:prstGeom prst="rect">
            <a:avLst/>
          </a:prstGeom>
          <a:noFill/>
          <a:ln>
            <a:noFill/>
          </a:ln>
        </p:spPr>
      </p:pic>
    </p:spTree>
    <p:extLst>
      <p:ext uri="{BB962C8B-B14F-4D97-AF65-F5344CB8AC3E}">
        <p14:creationId xmlns:p14="http://schemas.microsoft.com/office/powerpoint/2010/main" val="4049347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279ceba5267_0_2302"/>
          <p:cNvSpPr/>
          <p:nvPr/>
        </p:nvSpPr>
        <p:spPr>
          <a:xfrm>
            <a:off x="0" y="0"/>
            <a:ext cx="9144000" cy="1445400"/>
          </a:xfrm>
          <a:prstGeom prst="rect">
            <a:avLst/>
          </a:prstGeom>
          <a:solidFill>
            <a:srgbClr val="03617A"/>
          </a:solidFill>
          <a:ln>
            <a:noFill/>
          </a:ln>
        </p:spPr>
        <p:txBody>
          <a:bodyPr spcFirstLastPara="1" wrap="square" lIns="91425" tIns="45700" rIns="91425" bIns="45700" anchor="ctr" anchorCtr="0">
            <a:noAutofit/>
          </a:bodyPr>
          <a:lstStyle/>
          <a:p>
            <a:pPr marL="0" lvl="0" indent="0" algn="ctr" rtl="0">
              <a:spcBef>
                <a:spcPts val="0"/>
              </a:spcBef>
              <a:spcAft>
                <a:spcPts val="0"/>
              </a:spcAft>
              <a:buSzPts val="3400"/>
              <a:buNone/>
            </a:pPr>
            <a:r>
              <a:rPr lang="en-US" sz="3400">
                <a:solidFill>
                  <a:schemeClr val="lt1"/>
                </a:solidFill>
              </a:rPr>
              <a:t>County Inspectors (during construction)</a:t>
            </a:r>
            <a:endParaRPr sz="1800" b="0" i="0" u="none" strike="noStrike" cap="none">
              <a:solidFill>
                <a:schemeClr val="lt1"/>
              </a:solidFill>
              <a:latin typeface="Calibri"/>
              <a:ea typeface="Calibri"/>
              <a:cs typeface="Calibri"/>
              <a:sym typeface="Calibri"/>
            </a:endParaRPr>
          </a:p>
        </p:txBody>
      </p:sp>
      <p:sp>
        <p:nvSpPr>
          <p:cNvPr id="203" name="Google Shape;203;g279ceba5267_0_2302"/>
          <p:cNvSpPr txBox="1">
            <a:spLocks noGrp="1"/>
          </p:cNvSpPr>
          <p:nvPr>
            <p:ph type="body" idx="1"/>
          </p:nvPr>
        </p:nvSpPr>
        <p:spPr>
          <a:xfrm>
            <a:off x="787475" y="1529550"/>
            <a:ext cx="7824900" cy="4242600"/>
          </a:xfrm>
          <a:prstGeom prst="rect">
            <a:avLst/>
          </a:prstGeom>
          <a:noFill/>
          <a:ln>
            <a:noFill/>
          </a:ln>
        </p:spPr>
        <p:txBody>
          <a:bodyPr spcFirstLastPara="1" wrap="square" lIns="91425" tIns="45700" rIns="91425" bIns="45700" anchor="t" anchorCtr="0">
            <a:noAutofit/>
          </a:bodyPr>
          <a:lstStyle/>
          <a:p>
            <a:pPr marL="342900" lvl="0" indent="0" algn="l" rtl="0">
              <a:spcBef>
                <a:spcPts val="0"/>
              </a:spcBef>
              <a:spcAft>
                <a:spcPts val="0"/>
              </a:spcAft>
              <a:buNone/>
            </a:pPr>
            <a:endParaRPr sz="1300" dirty="0">
              <a:latin typeface="Arial"/>
              <a:ea typeface="Arial"/>
              <a:cs typeface="Arial"/>
              <a:sym typeface="Arial"/>
            </a:endParaRPr>
          </a:p>
          <a:p>
            <a:pPr marL="31750" lvl="0" indent="0" algn="l" rtl="0">
              <a:spcBef>
                <a:spcPts val="0"/>
              </a:spcBef>
              <a:spcAft>
                <a:spcPts val="0"/>
              </a:spcAft>
              <a:buSzPts val="1300"/>
              <a:buNone/>
            </a:pPr>
            <a:r>
              <a:rPr lang="en-US" sz="1800" b="1" dirty="0">
                <a:latin typeface="Arial"/>
                <a:ea typeface="Arial"/>
                <a:cs typeface="Arial"/>
                <a:sym typeface="Arial"/>
              </a:rPr>
              <a:t>Notice of Violation Process</a:t>
            </a:r>
          </a:p>
          <a:p>
            <a:pPr marL="31750" lvl="0" indent="0" algn="l" rtl="0">
              <a:spcBef>
                <a:spcPts val="0"/>
              </a:spcBef>
              <a:spcAft>
                <a:spcPts val="0"/>
              </a:spcAft>
              <a:buSzPts val="1300"/>
              <a:buNone/>
            </a:pPr>
            <a:endParaRPr lang="en-US" sz="1600" b="1" dirty="0">
              <a:latin typeface="Arial"/>
              <a:ea typeface="Arial"/>
              <a:cs typeface="Arial"/>
              <a:sym typeface="Arial"/>
            </a:endParaRPr>
          </a:p>
          <a:p>
            <a:pPr marL="31750" lvl="0" indent="0" algn="l" rtl="0">
              <a:spcBef>
                <a:spcPts val="0"/>
              </a:spcBef>
              <a:spcAft>
                <a:spcPts val="0"/>
              </a:spcAft>
              <a:buSzPts val="1300"/>
              <a:buNone/>
            </a:pPr>
            <a:r>
              <a:rPr lang="en-US" sz="1600" dirty="0">
                <a:latin typeface="Arial"/>
                <a:ea typeface="Arial"/>
                <a:cs typeface="Arial"/>
                <a:sym typeface="Arial"/>
              </a:rPr>
              <a:t>If there are violations of the standards adopted by the state, land restoration plan, or independent agreements, the county inspector will follow the Notice of Violation process by first contacting the pipeline company and contractor. </a:t>
            </a:r>
          </a:p>
          <a:p>
            <a:pPr marL="774700" lvl="1" indent="-285750">
              <a:spcBef>
                <a:spcPts val="0"/>
              </a:spcBef>
              <a:buSzPts val="1300"/>
              <a:buFont typeface="Arial" panose="020B0604020202020204" pitchFamily="34" charset="0"/>
              <a:buChar char="•"/>
            </a:pPr>
            <a:r>
              <a:rPr lang="en-US" sz="1600" dirty="0">
                <a:latin typeface="Arial"/>
                <a:ea typeface="Arial"/>
                <a:cs typeface="Arial"/>
                <a:sym typeface="Arial"/>
              </a:rPr>
              <a:t>If the violation is corrected, construction may continue. </a:t>
            </a:r>
          </a:p>
          <a:p>
            <a:pPr marL="774700" lvl="1" indent="-285750">
              <a:spcBef>
                <a:spcPts val="0"/>
              </a:spcBef>
              <a:buSzPts val="1300"/>
              <a:buFont typeface="Arial" panose="020B0604020202020204" pitchFamily="34" charset="0"/>
              <a:buChar char="•"/>
            </a:pPr>
            <a:r>
              <a:rPr lang="en-US" sz="1600" dirty="0">
                <a:latin typeface="Arial"/>
                <a:ea typeface="Arial"/>
                <a:cs typeface="Arial"/>
                <a:sym typeface="Arial"/>
              </a:rPr>
              <a:t>If the violation is not corrected, the county inspector will issue a Stop Work Order, applicable only to the activity and location of the violation. </a:t>
            </a:r>
          </a:p>
          <a:p>
            <a:pPr marL="31750" lvl="0" indent="0" algn="l" rtl="0">
              <a:spcBef>
                <a:spcPts val="0"/>
              </a:spcBef>
              <a:spcAft>
                <a:spcPts val="0"/>
              </a:spcAft>
              <a:buSzPts val="1300"/>
              <a:buNone/>
            </a:pPr>
            <a:endParaRPr lang="en-US" sz="1600" dirty="0">
              <a:latin typeface="Arial"/>
              <a:ea typeface="Arial"/>
              <a:cs typeface="Arial"/>
              <a:sym typeface="Arial"/>
            </a:endParaRPr>
          </a:p>
          <a:p>
            <a:pPr marL="31750" lvl="0" indent="0" algn="l" rtl="0">
              <a:spcBef>
                <a:spcPts val="0"/>
              </a:spcBef>
              <a:spcAft>
                <a:spcPts val="0"/>
              </a:spcAft>
              <a:buSzPts val="1300"/>
              <a:buNone/>
            </a:pPr>
            <a:r>
              <a:rPr lang="en-US" sz="1600" dirty="0">
                <a:latin typeface="Arial"/>
                <a:ea typeface="Arial"/>
                <a:cs typeface="Arial"/>
                <a:sym typeface="Arial"/>
              </a:rPr>
              <a:t>If the pipeline company does not remedy the violation in accordance with the Stop Work Order, the county inspector will provide the board of supervisors with written notice of the violation that includes: </a:t>
            </a:r>
            <a:endParaRPr sz="1600" dirty="0">
              <a:latin typeface="Arial"/>
              <a:ea typeface="Arial"/>
              <a:cs typeface="Arial"/>
              <a:sym typeface="Arial"/>
            </a:endParaRPr>
          </a:p>
          <a:p>
            <a:pPr marL="774700" lvl="1" indent="-285750" algn="l" rtl="0">
              <a:spcBef>
                <a:spcPts val="0"/>
              </a:spcBef>
              <a:spcAft>
                <a:spcPts val="0"/>
              </a:spcAft>
              <a:buSzPts val="1300"/>
              <a:buFont typeface="Arial" panose="020B0604020202020204" pitchFamily="34" charset="0"/>
              <a:buChar char="•"/>
            </a:pPr>
            <a:r>
              <a:rPr lang="en-US" sz="1600" dirty="0">
                <a:latin typeface="Arial"/>
                <a:ea typeface="Arial"/>
                <a:cs typeface="Arial"/>
                <a:sym typeface="Arial"/>
              </a:rPr>
              <a:t>Location of the violation</a:t>
            </a:r>
            <a:endParaRPr sz="1600" dirty="0">
              <a:latin typeface="Arial"/>
              <a:ea typeface="Arial"/>
              <a:cs typeface="Arial"/>
              <a:sym typeface="Arial"/>
            </a:endParaRPr>
          </a:p>
          <a:p>
            <a:pPr marL="774700" lvl="1" indent="-285750" algn="l" rtl="0">
              <a:spcBef>
                <a:spcPts val="0"/>
              </a:spcBef>
              <a:spcAft>
                <a:spcPts val="0"/>
              </a:spcAft>
              <a:buSzPts val="1300"/>
              <a:buFont typeface="Arial" panose="020B0604020202020204" pitchFamily="34" charset="0"/>
              <a:buChar char="•"/>
            </a:pPr>
            <a:r>
              <a:rPr lang="en-US" sz="1600" dirty="0">
                <a:latin typeface="Arial"/>
                <a:ea typeface="Arial"/>
                <a:cs typeface="Arial"/>
                <a:sym typeface="Arial"/>
              </a:rPr>
              <a:t>Explanation of the violation</a:t>
            </a:r>
            <a:endParaRPr sz="1600" dirty="0">
              <a:latin typeface="Arial"/>
              <a:ea typeface="Arial"/>
              <a:cs typeface="Arial"/>
              <a:sym typeface="Arial"/>
            </a:endParaRPr>
          </a:p>
          <a:p>
            <a:pPr marL="774700" lvl="1" indent="-285750" algn="l" rtl="0">
              <a:spcBef>
                <a:spcPts val="0"/>
              </a:spcBef>
              <a:spcAft>
                <a:spcPts val="0"/>
              </a:spcAft>
              <a:buSzPts val="1300"/>
              <a:buFont typeface="Arial" panose="020B0604020202020204" pitchFamily="34" charset="0"/>
              <a:buChar char="•"/>
            </a:pPr>
            <a:r>
              <a:rPr lang="en-US" sz="1600" dirty="0">
                <a:latin typeface="Arial"/>
                <a:ea typeface="Arial"/>
                <a:cs typeface="Arial"/>
                <a:sym typeface="Arial"/>
              </a:rPr>
              <a:t>Time frame of the violation</a:t>
            </a:r>
            <a:endParaRPr sz="1600" dirty="0">
              <a:latin typeface="Arial"/>
              <a:ea typeface="Arial"/>
              <a:cs typeface="Arial"/>
              <a:sym typeface="Arial"/>
            </a:endParaRPr>
          </a:p>
          <a:p>
            <a:pPr marL="774700" lvl="1" indent="-285750" algn="l" rtl="0">
              <a:spcBef>
                <a:spcPts val="0"/>
              </a:spcBef>
              <a:spcAft>
                <a:spcPts val="0"/>
              </a:spcAft>
              <a:buSzPts val="1300"/>
              <a:buFont typeface="Arial" panose="020B0604020202020204" pitchFamily="34" charset="0"/>
              <a:buChar char="•"/>
            </a:pPr>
            <a:r>
              <a:rPr lang="en-US" sz="1600" dirty="0">
                <a:latin typeface="Arial"/>
                <a:ea typeface="Arial"/>
                <a:cs typeface="Arial"/>
                <a:sym typeface="Arial"/>
              </a:rPr>
              <a:t>Original written Notice of Violation provided to the pipeline company</a:t>
            </a:r>
            <a:endParaRPr sz="1600" dirty="0">
              <a:latin typeface="Arial"/>
              <a:ea typeface="Arial"/>
              <a:cs typeface="Arial"/>
              <a:sym typeface="Arial"/>
            </a:endParaRPr>
          </a:p>
          <a:p>
            <a:pPr marL="628650" lvl="0" indent="-285750" algn="l" rtl="0">
              <a:spcBef>
                <a:spcPts val="0"/>
              </a:spcBef>
              <a:spcAft>
                <a:spcPts val="0"/>
              </a:spcAft>
              <a:buFont typeface="Arial" panose="020B0604020202020204" pitchFamily="34" charset="0"/>
              <a:buChar char="•"/>
            </a:pPr>
            <a:endParaRPr sz="1300" dirty="0">
              <a:latin typeface="Arial"/>
              <a:ea typeface="Arial"/>
              <a:cs typeface="Arial"/>
              <a:sym typeface="Arial"/>
            </a:endParaRPr>
          </a:p>
          <a:p>
            <a:pPr marL="0" lvl="0" indent="0" algn="l" rtl="0">
              <a:spcBef>
                <a:spcPts val="0"/>
              </a:spcBef>
              <a:spcAft>
                <a:spcPts val="0"/>
              </a:spcAft>
              <a:buNone/>
            </a:pPr>
            <a:endParaRPr sz="1300" dirty="0">
              <a:latin typeface="Arial"/>
              <a:ea typeface="Arial"/>
              <a:cs typeface="Arial"/>
              <a:sym typeface="Arial"/>
            </a:endParaRPr>
          </a:p>
          <a:p>
            <a:pPr marL="0" lvl="0" indent="0" algn="l" rtl="0">
              <a:spcBef>
                <a:spcPts val="0"/>
              </a:spcBef>
              <a:spcAft>
                <a:spcPts val="0"/>
              </a:spcAft>
              <a:buNone/>
            </a:pPr>
            <a:endParaRPr sz="1300" dirty="0">
              <a:latin typeface="Arial"/>
              <a:ea typeface="Arial"/>
              <a:cs typeface="Arial"/>
              <a:sym typeface="Arial"/>
            </a:endParaRPr>
          </a:p>
          <a:p>
            <a:pPr marL="0" lvl="0" indent="0" algn="l" rtl="0">
              <a:spcBef>
                <a:spcPts val="0"/>
              </a:spcBef>
              <a:spcAft>
                <a:spcPts val="0"/>
              </a:spcAft>
              <a:buNone/>
            </a:pPr>
            <a:endParaRPr sz="1300" dirty="0">
              <a:latin typeface="Arial"/>
              <a:ea typeface="Arial"/>
              <a:cs typeface="Arial"/>
              <a:sym typeface="Arial"/>
            </a:endParaRPr>
          </a:p>
        </p:txBody>
      </p:sp>
      <p:sp>
        <p:nvSpPr>
          <p:cNvPr id="204" name="Google Shape;204;g279ceba5267_0_230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205" name="Google Shape;205;g279ceba5267_0_2302"/>
          <p:cNvPicPr preferRelativeResize="0"/>
          <p:nvPr/>
        </p:nvPicPr>
        <p:blipFill rotWithShape="1">
          <a:blip r:embed="rId3">
            <a:alphaModFix/>
          </a:blip>
          <a:srcRect/>
          <a:stretch/>
        </p:blipFill>
        <p:spPr>
          <a:xfrm>
            <a:off x="457200" y="6089833"/>
            <a:ext cx="2856943" cy="44907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1270</Words>
  <Application>Microsoft Office PowerPoint</Application>
  <PresentationFormat>On-screen Show (4:3)</PresentationFormat>
  <Paragraphs>177</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Wingdings</vt:lpstr>
      <vt:lpstr>Helvetica Neue Light</vt:lpstr>
      <vt:lpstr>Office Theme</vt:lpstr>
      <vt:lpstr>PowerPoint Presentation</vt:lpstr>
      <vt:lpstr>Pipeline Permitting Process</vt:lpstr>
      <vt:lpstr>PowerPoint Presentation</vt:lpstr>
      <vt:lpstr>PowerPoint Presentation</vt:lpstr>
      <vt:lpstr>PowerPoint Presentation</vt:lpstr>
      <vt:lpstr>Pipeline Project Sequence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Bash</dc:creator>
  <cp:lastModifiedBy>Myers, Melissa [IUB]</cp:lastModifiedBy>
  <cp:revision>16</cp:revision>
  <cp:lastPrinted>2024-08-01T19:42:41Z</cp:lastPrinted>
  <dcterms:created xsi:type="dcterms:W3CDTF">2013-09-04T05:28:38Z</dcterms:created>
  <dcterms:modified xsi:type="dcterms:W3CDTF">2024-08-01T20:27:55Z</dcterms:modified>
</cp:coreProperties>
</file>