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Helvetica Neue" panose="020B0604020202020204" charset="0"/>
      <p:regular r:id="rId21"/>
      <p:bold r:id="rId22"/>
      <p:italic r:id="rId23"/>
      <p:boldItalic r:id="rId24"/>
    </p:embeddedFont>
    <p:embeddedFont>
      <p:font typeface="Helvetica Neue Light"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NgTWLLRVfyTdIPocNjCJiSnNf2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61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126" y="5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942c7a51d0_0_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g2942c7a51d0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942c7a51d0_0_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g2942c7a51d0_0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942c7a51d0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g2942c7a51d0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942c7a51d0_0_1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g2942c7a51d0_0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942c7a51d0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g2942c7a51d0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942c7a51d0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g2942c7a51d0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942c7a51d0_0_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g2942c7a51d0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942c7a51d0_0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g2942c7a51d0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942c7a51d0_0_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g2942c7a51d0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942c7a51d0_0_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g2942c7a51d0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9"/>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1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8"/>
          <p:cNvSpPr txBox="1">
            <a:spLocks noGrp="1"/>
          </p:cNvSpPr>
          <p:nvPr>
            <p:ph type="body" idx="1"/>
          </p:nvPr>
        </p:nvSpPr>
        <p:spPr>
          <a:xfrm rot="5400000">
            <a:off x="3833020"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9"/>
          <p:cNvSpPr txBox="1">
            <a:spLocks noGrp="1"/>
          </p:cNvSpPr>
          <p:nvPr>
            <p:ph type="title"/>
          </p:nvPr>
        </p:nvSpPr>
        <p:spPr>
          <a:xfrm rot="5400000">
            <a:off x="7285039" y="1828801"/>
            <a:ext cx="5851525" cy="2743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9"/>
          <p:cNvSpPr txBox="1">
            <a:spLocks noGrp="1"/>
          </p:cNvSpPr>
          <p:nvPr>
            <p:ph type="body" idx="1"/>
          </p:nvPr>
        </p:nvSpPr>
        <p:spPr>
          <a:xfrm rot="5400000">
            <a:off x="1697039" y="-812800"/>
            <a:ext cx="5851525" cy="802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20"/>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0"/>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4" name="Google Shape;24;p2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1"/>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1"/>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2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2"/>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22"/>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2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3"/>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23"/>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23"/>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23"/>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2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6"/>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6"/>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26"/>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2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7"/>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7"/>
          <p:cNvSpPr>
            <a:spLocks noGrp="1"/>
          </p:cNvSpPr>
          <p:nvPr>
            <p:ph type="pic" idx="2"/>
          </p:nvPr>
        </p:nvSpPr>
        <p:spPr>
          <a:xfrm>
            <a:off x="2389717" y="612775"/>
            <a:ext cx="7315200" cy="4114800"/>
          </a:xfrm>
          <a:prstGeom prst="rect">
            <a:avLst/>
          </a:prstGeom>
          <a:noFill/>
          <a:ln>
            <a:noFill/>
          </a:ln>
        </p:spPr>
      </p:sp>
      <p:sp>
        <p:nvSpPr>
          <p:cNvPr id="68" name="Google Shape;68;p27"/>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2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8"/>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p:nvPr/>
        </p:nvSpPr>
        <p:spPr>
          <a:xfrm>
            <a:off x="1524000" y="4465424"/>
            <a:ext cx="9144000" cy="150810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endParaRPr sz="3000" b="0" i="0" u="none" strike="noStrike" cap="none">
              <a:solidFill>
                <a:srgbClr val="333333"/>
              </a:solidFill>
              <a:latin typeface="Helvetica Neue Light"/>
              <a:ea typeface="Helvetica Neue Light"/>
              <a:cs typeface="Helvetica Neue Light"/>
              <a:sym typeface="Helvetica Neue Light"/>
            </a:endParaRPr>
          </a:p>
          <a:p>
            <a:pPr marL="0" marR="0" lvl="0" indent="0" algn="ctr" rtl="0">
              <a:lnSpc>
                <a:spcPct val="100000"/>
              </a:lnSpc>
              <a:spcBef>
                <a:spcPts val="0"/>
              </a:spcBef>
              <a:spcAft>
                <a:spcPts val="0"/>
              </a:spcAft>
              <a:buNone/>
            </a:pPr>
            <a:endParaRPr sz="3000" b="0" i="0" u="none" strike="noStrike" cap="none">
              <a:solidFill>
                <a:srgbClr val="333333"/>
              </a:solidFill>
              <a:latin typeface="Helvetica Neue Light"/>
              <a:ea typeface="Helvetica Neue Light"/>
              <a:cs typeface="Helvetica Neue Light"/>
              <a:sym typeface="Helvetica Neue Light"/>
            </a:endParaRPr>
          </a:p>
          <a:p>
            <a:pPr marL="0" marR="0" lvl="0" indent="0" algn="ctr" rtl="0">
              <a:lnSpc>
                <a:spcPct val="100000"/>
              </a:lnSpc>
              <a:spcBef>
                <a:spcPts val="0"/>
              </a:spcBef>
              <a:spcAft>
                <a:spcPts val="0"/>
              </a:spcAft>
              <a:buNone/>
            </a:pPr>
            <a:r>
              <a:rPr lang="en-US" sz="3200" b="0" i="0" u="none" strike="noStrike" cap="none">
                <a:solidFill>
                  <a:srgbClr val="333333"/>
                </a:solidFill>
                <a:latin typeface="Arial"/>
                <a:ea typeface="Arial"/>
                <a:cs typeface="Arial"/>
                <a:sym typeface="Arial"/>
              </a:rPr>
              <a:t>Electric Transmission Line Informational Meeting</a:t>
            </a:r>
            <a:endParaRPr sz="1600" b="0" i="0" u="none" strike="noStrike" cap="none">
              <a:solidFill>
                <a:srgbClr val="000000"/>
              </a:solidFill>
              <a:latin typeface="Arial"/>
              <a:ea typeface="Arial"/>
              <a:cs typeface="Arial"/>
              <a:sym typeface="Arial"/>
            </a:endParaRPr>
          </a:p>
        </p:txBody>
      </p:sp>
      <p:pic>
        <p:nvPicPr>
          <p:cNvPr id="89" name="Google Shape;89;p1"/>
          <p:cNvPicPr preferRelativeResize="0"/>
          <p:nvPr/>
        </p:nvPicPr>
        <p:blipFill rotWithShape="1">
          <a:blip r:embed="rId3">
            <a:alphaModFix/>
          </a:blip>
          <a:srcRect/>
          <a:stretch/>
        </p:blipFill>
        <p:spPr>
          <a:xfrm>
            <a:off x="0" y="0"/>
            <a:ext cx="12192000" cy="5076497"/>
          </a:xfrm>
          <a:prstGeom prst="rect">
            <a:avLst/>
          </a:prstGeom>
          <a:noFill/>
          <a:ln>
            <a:noFill/>
          </a:ln>
        </p:spPr>
      </p:pic>
      <p:sp>
        <p:nvSpPr>
          <p:cNvPr id="91" name="Google Shape;91;p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1</a:t>
            </a:fld>
            <a:endParaRPr/>
          </a:p>
        </p:txBody>
      </p:sp>
      <p:pic>
        <p:nvPicPr>
          <p:cNvPr id="6" name="Picture 5">
            <a:extLst>
              <a:ext uri="{FF2B5EF4-FFF2-40B4-BE49-F238E27FC236}">
                <a16:creationId xmlns:a16="http://schemas.microsoft.com/office/drawing/2014/main" id="{0C04D27B-968F-4FCF-9F73-BDBCC28C207A}"/>
              </a:ext>
            </a:extLst>
          </p:cNvPr>
          <p:cNvPicPr>
            <a:picLocks noChangeAspect="1"/>
          </p:cNvPicPr>
          <p:nvPr/>
        </p:nvPicPr>
        <p:blipFill>
          <a:blip r:embed="rId4"/>
          <a:stretch>
            <a:fillRect/>
          </a:stretch>
        </p:blipFill>
        <p:spPr>
          <a:xfrm>
            <a:off x="4421224" y="6093096"/>
            <a:ext cx="3349552" cy="52651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2942c7a51d0_0_80"/>
          <p:cNvSpPr txBox="1">
            <a:spLocks noGrp="1"/>
          </p:cNvSpPr>
          <p:nvPr>
            <p:ph type="body" idx="1"/>
          </p:nvPr>
        </p:nvSpPr>
        <p:spPr>
          <a:xfrm>
            <a:off x="1524000" y="2012950"/>
            <a:ext cx="9144000" cy="41316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
            </a:pPr>
            <a:r>
              <a:rPr lang="en-US" sz="2400" dirty="0">
                <a:latin typeface="Arial"/>
                <a:ea typeface="Arial"/>
                <a:cs typeface="Arial"/>
                <a:sym typeface="Arial"/>
              </a:rPr>
              <a:t>If a hearing is required, the IUC sets a hearing date and encourages concerned landowners to participate in the hearing.</a:t>
            </a:r>
            <a:endParaRPr sz="2400" dirty="0">
              <a:latin typeface="Arial"/>
              <a:ea typeface="Arial"/>
              <a:cs typeface="Arial"/>
              <a:sym typeface="Arial"/>
            </a:endParaRPr>
          </a:p>
          <a:p>
            <a:pPr marL="457200" lvl="0" indent="-381000" algn="l" rtl="0">
              <a:lnSpc>
                <a:spcPct val="100000"/>
              </a:lnSpc>
              <a:spcBef>
                <a:spcPts val="0"/>
              </a:spcBef>
              <a:spcAft>
                <a:spcPts val="0"/>
              </a:spcAft>
              <a:buSzPts val="2400"/>
              <a:buChar char="•"/>
            </a:pPr>
            <a:r>
              <a:rPr lang="en-US" sz="2400" dirty="0">
                <a:latin typeface="Arial"/>
                <a:ea typeface="Arial"/>
                <a:cs typeface="Arial"/>
                <a:sym typeface="Arial"/>
              </a:rPr>
              <a:t>In the case of a hearing, objections may be filed up until 20 days after the date of the last publication of the final notice.</a:t>
            </a:r>
            <a:endParaRPr sz="2400" dirty="0">
              <a:latin typeface="Arial"/>
              <a:ea typeface="Arial"/>
              <a:cs typeface="Arial"/>
              <a:sym typeface="Arial"/>
            </a:endParaRPr>
          </a:p>
          <a:p>
            <a:pPr marL="457200" lvl="0" indent="-381000" algn="l" rtl="0">
              <a:lnSpc>
                <a:spcPct val="100000"/>
              </a:lnSpc>
              <a:spcBef>
                <a:spcPts val="0"/>
              </a:spcBef>
              <a:spcAft>
                <a:spcPts val="0"/>
              </a:spcAft>
              <a:buSzPts val="2400"/>
              <a:buChar char="•"/>
            </a:pPr>
            <a:r>
              <a:rPr lang="en-US" sz="2400" dirty="0">
                <a:latin typeface="Arial"/>
                <a:ea typeface="Arial"/>
                <a:cs typeface="Arial"/>
                <a:sym typeface="Arial"/>
              </a:rPr>
              <a:t>Before the filing deadline, landowners who objected to the project should file statements, testimony, evidence, and/or any other material that supports their position.</a:t>
            </a:r>
            <a:endParaRPr sz="2400" dirty="0">
              <a:latin typeface="Arial"/>
              <a:ea typeface="Arial"/>
              <a:cs typeface="Arial"/>
              <a:sym typeface="Arial"/>
            </a:endParaRPr>
          </a:p>
          <a:p>
            <a:pPr marL="457200" lvl="0" indent="-381000" algn="l" rtl="0">
              <a:lnSpc>
                <a:spcPct val="100000"/>
              </a:lnSpc>
              <a:spcBef>
                <a:spcPts val="0"/>
              </a:spcBef>
              <a:spcAft>
                <a:spcPts val="0"/>
              </a:spcAft>
              <a:buSzPts val="2400"/>
              <a:buChar char="•"/>
            </a:pPr>
            <a:r>
              <a:rPr lang="en-US" sz="2400" dirty="0">
                <a:latin typeface="Arial"/>
                <a:ea typeface="Arial"/>
                <a:cs typeface="Arial"/>
                <a:sym typeface="Arial"/>
              </a:rPr>
              <a:t>The IUC and its staff cannot provide legal advice to landowners; however, staff can explain the process and hearing requirements.</a:t>
            </a:r>
            <a:endParaRPr sz="2400" dirty="0">
              <a:latin typeface="Arial"/>
              <a:ea typeface="Arial"/>
              <a:cs typeface="Arial"/>
              <a:sym typeface="Arial"/>
            </a:endParaRPr>
          </a:p>
        </p:txBody>
      </p:sp>
      <p:sp>
        <p:nvSpPr>
          <p:cNvPr id="169" name="Google Shape;169;g2942c7a51d0_0_80"/>
          <p:cNvSpPr/>
          <p:nvPr/>
        </p:nvSpPr>
        <p:spPr>
          <a:xfrm>
            <a:off x="0" y="1"/>
            <a:ext cx="12192000" cy="1746300"/>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0" name="Google Shape;170;g2942c7a51d0_0_80"/>
          <p:cNvSpPr txBox="1">
            <a:spLocks noGrp="1"/>
          </p:cNvSpPr>
          <p:nvPr>
            <p:ph type="title"/>
          </p:nvPr>
        </p:nvSpPr>
        <p:spPr>
          <a:xfrm>
            <a:off x="1524000" y="274638"/>
            <a:ext cx="91440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400"/>
              <a:buNone/>
            </a:pPr>
            <a:r>
              <a:rPr lang="en-US" sz="3600">
                <a:solidFill>
                  <a:schemeClr val="lt1"/>
                </a:solidFill>
                <a:latin typeface="Arial"/>
                <a:ea typeface="Arial"/>
                <a:cs typeface="Arial"/>
                <a:sym typeface="Arial"/>
              </a:rPr>
              <a:t>Public Hearing and Procedures</a:t>
            </a:r>
            <a:endParaRPr sz="4600">
              <a:latin typeface="Arial"/>
              <a:ea typeface="Arial"/>
              <a:cs typeface="Arial"/>
              <a:sym typeface="Arial"/>
            </a:endParaRPr>
          </a:p>
        </p:txBody>
      </p:sp>
      <p:pic>
        <p:nvPicPr>
          <p:cNvPr id="171" name="Google Shape;171;g2942c7a51d0_0_80"/>
          <p:cNvPicPr preferRelativeResize="0"/>
          <p:nvPr/>
        </p:nvPicPr>
        <p:blipFill rotWithShape="1">
          <a:blip r:embed="rId3">
            <a:alphaModFix/>
          </a:blip>
          <a:srcRect/>
          <a:stretch/>
        </p:blipFill>
        <p:spPr>
          <a:xfrm>
            <a:off x="596756" y="6069249"/>
            <a:ext cx="2766929" cy="498702"/>
          </a:xfrm>
          <a:prstGeom prst="rect">
            <a:avLst/>
          </a:prstGeom>
          <a:noFill/>
          <a:ln>
            <a:noFill/>
          </a:ln>
        </p:spPr>
      </p:pic>
      <p:sp>
        <p:nvSpPr>
          <p:cNvPr id="172" name="Google Shape;172;g2942c7a51d0_0_80"/>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pic>
        <p:nvPicPr>
          <p:cNvPr id="7" name="Picture 6">
            <a:extLst>
              <a:ext uri="{FF2B5EF4-FFF2-40B4-BE49-F238E27FC236}">
                <a16:creationId xmlns:a16="http://schemas.microsoft.com/office/drawing/2014/main" id="{7AA08A84-4EEA-4866-A44E-88CBE251EF41}"/>
              </a:ext>
            </a:extLst>
          </p:cNvPr>
          <p:cNvPicPr>
            <a:picLocks noChangeAspect="1"/>
          </p:cNvPicPr>
          <p:nvPr/>
        </p:nvPicPr>
        <p:blipFill>
          <a:blip r:embed="rId4"/>
          <a:stretch>
            <a:fillRect/>
          </a:stretch>
        </p:blipFill>
        <p:spPr>
          <a:xfrm>
            <a:off x="305444" y="6091887"/>
            <a:ext cx="3349552" cy="52651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2942c7a51d0_0_88"/>
          <p:cNvSpPr txBox="1">
            <a:spLocks noGrp="1"/>
          </p:cNvSpPr>
          <p:nvPr>
            <p:ph type="body" idx="1"/>
          </p:nvPr>
        </p:nvSpPr>
        <p:spPr>
          <a:xfrm>
            <a:off x="1524000" y="1936750"/>
            <a:ext cx="9144000" cy="3980100"/>
          </a:xfrm>
          <a:prstGeom prst="rect">
            <a:avLst/>
          </a:prstGeom>
          <a:noFill/>
          <a:ln>
            <a:noFill/>
          </a:ln>
        </p:spPr>
        <p:txBody>
          <a:bodyPr spcFirstLastPara="1" wrap="square" lIns="91425" tIns="45700" rIns="91425" bIns="45700" anchor="t" anchorCtr="0">
            <a:noAutofit/>
          </a:bodyPr>
          <a:lstStyle/>
          <a:p>
            <a:pPr marL="457200" lvl="0" indent="-368300" algn="l" rtl="0">
              <a:lnSpc>
                <a:spcPct val="100000"/>
              </a:lnSpc>
              <a:spcBef>
                <a:spcPts val="0"/>
              </a:spcBef>
              <a:spcAft>
                <a:spcPts val="0"/>
              </a:spcAft>
              <a:buSzPts val="2200"/>
              <a:buChar char="•"/>
            </a:pPr>
            <a:r>
              <a:rPr lang="en-US" sz="2200">
                <a:latin typeface="Arial"/>
                <a:ea typeface="Arial"/>
                <a:cs typeface="Arial"/>
                <a:sym typeface="Arial"/>
              </a:rPr>
              <a:t>An easement agreement is a legal document that provides rights to a company; in this case, to locate an electric line on private property.</a:t>
            </a:r>
            <a:endParaRPr sz="2200">
              <a:latin typeface="Arial"/>
              <a:ea typeface="Arial"/>
              <a:cs typeface="Arial"/>
              <a:sym typeface="Arial"/>
            </a:endParaRPr>
          </a:p>
          <a:p>
            <a:pPr marL="457200" lvl="0" indent="-368300" algn="l" rtl="0">
              <a:lnSpc>
                <a:spcPct val="100000"/>
              </a:lnSpc>
              <a:spcBef>
                <a:spcPts val="0"/>
              </a:spcBef>
              <a:spcAft>
                <a:spcPts val="0"/>
              </a:spcAft>
              <a:buSzPts val="2200"/>
              <a:buChar char="•"/>
            </a:pPr>
            <a:r>
              <a:rPr lang="en-US" sz="2200">
                <a:latin typeface="Arial"/>
                <a:ea typeface="Arial"/>
                <a:cs typeface="Arial"/>
                <a:sym typeface="Arial"/>
              </a:rPr>
              <a:t>An easement does not transfer ownership of the property.</a:t>
            </a:r>
            <a:endParaRPr sz="2200">
              <a:latin typeface="Arial"/>
              <a:ea typeface="Arial"/>
              <a:cs typeface="Arial"/>
              <a:sym typeface="Arial"/>
            </a:endParaRPr>
          </a:p>
          <a:p>
            <a:pPr marL="457200" lvl="0" indent="-368300" algn="l" rtl="0">
              <a:lnSpc>
                <a:spcPct val="100000"/>
              </a:lnSpc>
              <a:spcBef>
                <a:spcPts val="0"/>
              </a:spcBef>
              <a:spcAft>
                <a:spcPts val="0"/>
              </a:spcAft>
              <a:buSzPts val="2200"/>
              <a:buChar char="•"/>
            </a:pPr>
            <a:r>
              <a:rPr lang="en-US" sz="2200">
                <a:latin typeface="Arial"/>
                <a:ea typeface="Arial"/>
                <a:cs typeface="Arial"/>
                <a:sym typeface="Arial"/>
              </a:rPr>
              <a:t>Landowners may contact an attorney or receive assistance from family members or friends during the negotiation of the easement terms.</a:t>
            </a:r>
            <a:endParaRPr sz="2200">
              <a:latin typeface="Arial"/>
              <a:ea typeface="Arial"/>
              <a:cs typeface="Arial"/>
              <a:sym typeface="Arial"/>
            </a:endParaRPr>
          </a:p>
          <a:p>
            <a:pPr marL="457200" lvl="0" indent="-368300" algn="l" rtl="0">
              <a:lnSpc>
                <a:spcPct val="100000"/>
              </a:lnSpc>
              <a:spcBef>
                <a:spcPts val="0"/>
              </a:spcBef>
              <a:spcAft>
                <a:spcPts val="0"/>
              </a:spcAft>
              <a:buSzPts val="2200"/>
              <a:buChar char="•"/>
            </a:pPr>
            <a:r>
              <a:rPr lang="en-US" sz="2200">
                <a:latin typeface="Arial"/>
                <a:ea typeface="Arial"/>
                <a:cs typeface="Arial"/>
                <a:sym typeface="Arial"/>
              </a:rPr>
              <a:t>Landowners may negotiate the use of their land or specify their desire for placement of facilities on their land as they negotiate.  Landowners have the right to ask for the line to be moved to a different location.</a:t>
            </a:r>
            <a:endParaRPr sz="2200">
              <a:latin typeface="Arial"/>
              <a:ea typeface="Arial"/>
              <a:cs typeface="Arial"/>
              <a:sym typeface="Arial"/>
            </a:endParaRPr>
          </a:p>
          <a:p>
            <a:pPr marL="457200" lvl="0" indent="-368300" algn="l" rtl="0">
              <a:lnSpc>
                <a:spcPct val="100000"/>
              </a:lnSpc>
              <a:spcBef>
                <a:spcPts val="0"/>
              </a:spcBef>
              <a:spcAft>
                <a:spcPts val="0"/>
              </a:spcAft>
              <a:buSzPts val="2200"/>
              <a:buChar char="•"/>
            </a:pPr>
            <a:r>
              <a:rPr lang="en-US" sz="2200">
                <a:latin typeface="Arial"/>
                <a:ea typeface="Arial"/>
                <a:cs typeface="Arial"/>
                <a:sym typeface="Arial"/>
              </a:rPr>
              <a:t>An easement may be either voluntary or obtained through the use of eminent domain.</a:t>
            </a:r>
            <a:endParaRPr sz="2200">
              <a:latin typeface="Arial"/>
              <a:ea typeface="Arial"/>
              <a:cs typeface="Arial"/>
              <a:sym typeface="Arial"/>
            </a:endParaRPr>
          </a:p>
        </p:txBody>
      </p:sp>
      <p:sp>
        <p:nvSpPr>
          <p:cNvPr id="178" name="Google Shape;178;g2942c7a51d0_0_88"/>
          <p:cNvSpPr/>
          <p:nvPr/>
        </p:nvSpPr>
        <p:spPr>
          <a:xfrm>
            <a:off x="0" y="1"/>
            <a:ext cx="12192000" cy="1746300"/>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9" name="Google Shape;179;g2942c7a51d0_0_88"/>
          <p:cNvSpPr txBox="1">
            <a:spLocks noGrp="1"/>
          </p:cNvSpPr>
          <p:nvPr>
            <p:ph type="title"/>
          </p:nvPr>
        </p:nvSpPr>
        <p:spPr>
          <a:xfrm>
            <a:off x="1524000" y="274638"/>
            <a:ext cx="91440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400"/>
              <a:buNone/>
            </a:pPr>
            <a:r>
              <a:rPr lang="en-US" sz="3600">
                <a:solidFill>
                  <a:schemeClr val="lt1"/>
                </a:solidFill>
                <a:latin typeface="Arial"/>
                <a:ea typeface="Arial"/>
                <a:cs typeface="Arial"/>
                <a:sym typeface="Arial"/>
              </a:rPr>
              <a:t>Easements</a:t>
            </a:r>
            <a:endParaRPr sz="4600">
              <a:latin typeface="Arial"/>
              <a:ea typeface="Arial"/>
              <a:cs typeface="Arial"/>
              <a:sym typeface="Arial"/>
            </a:endParaRPr>
          </a:p>
        </p:txBody>
      </p:sp>
      <p:pic>
        <p:nvPicPr>
          <p:cNvPr id="180" name="Google Shape;180;g2942c7a51d0_0_88"/>
          <p:cNvPicPr preferRelativeResize="0"/>
          <p:nvPr/>
        </p:nvPicPr>
        <p:blipFill rotWithShape="1">
          <a:blip r:embed="rId3">
            <a:alphaModFix/>
          </a:blip>
          <a:srcRect/>
          <a:stretch/>
        </p:blipFill>
        <p:spPr>
          <a:xfrm>
            <a:off x="596756" y="6069249"/>
            <a:ext cx="2766929" cy="498702"/>
          </a:xfrm>
          <a:prstGeom prst="rect">
            <a:avLst/>
          </a:prstGeom>
          <a:noFill/>
          <a:ln>
            <a:noFill/>
          </a:ln>
        </p:spPr>
      </p:pic>
      <p:sp>
        <p:nvSpPr>
          <p:cNvPr id="181" name="Google Shape;181;g2942c7a51d0_0_88"/>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pic>
        <p:nvPicPr>
          <p:cNvPr id="7" name="Picture 6">
            <a:extLst>
              <a:ext uri="{FF2B5EF4-FFF2-40B4-BE49-F238E27FC236}">
                <a16:creationId xmlns:a16="http://schemas.microsoft.com/office/drawing/2014/main" id="{ECC6152E-0449-4420-9404-7B3715E36A85}"/>
              </a:ext>
            </a:extLst>
          </p:cNvPr>
          <p:cNvPicPr>
            <a:picLocks noChangeAspect="1"/>
          </p:cNvPicPr>
          <p:nvPr/>
        </p:nvPicPr>
        <p:blipFill>
          <a:blip r:embed="rId4"/>
          <a:stretch>
            <a:fillRect/>
          </a:stretch>
        </p:blipFill>
        <p:spPr>
          <a:xfrm>
            <a:off x="305444" y="6093095"/>
            <a:ext cx="3349552" cy="52651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2942c7a51d0_0_96"/>
          <p:cNvSpPr/>
          <p:nvPr/>
        </p:nvSpPr>
        <p:spPr>
          <a:xfrm>
            <a:off x="0" y="1"/>
            <a:ext cx="12192000" cy="1746300"/>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7" name="Google Shape;187;g2942c7a51d0_0_96"/>
          <p:cNvSpPr txBox="1">
            <a:spLocks noGrp="1"/>
          </p:cNvSpPr>
          <p:nvPr>
            <p:ph type="title"/>
          </p:nvPr>
        </p:nvSpPr>
        <p:spPr>
          <a:xfrm>
            <a:off x="1524000" y="274638"/>
            <a:ext cx="91440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400"/>
              <a:buNone/>
            </a:pPr>
            <a:r>
              <a:rPr lang="en-US" sz="3600">
                <a:solidFill>
                  <a:schemeClr val="lt1"/>
                </a:solidFill>
                <a:latin typeface="Arial"/>
                <a:ea typeface="Arial"/>
                <a:cs typeface="Arial"/>
                <a:sym typeface="Arial"/>
              </a:rPr>
              <a:t>Eminent Domain (Condemnation)</a:t>
            </a:r>
            <a:endParaRPr sz="3600">
              <a:latin typeface="Arial"/>
              <a:ea typeface="Arial"/>
              <a:cs typeface="Arial"/>
              <a:sym typeface="Arial"/>
            </a:endParaRPr>
          </a:p>
        </p:txBody>
      </p:sp>
      <p:pic>
        <p:nvPicPr>
          <p:cNvPr id="188" name="Google Shape;188;g2942c7a51d0_0_96"/>
          <p:cNvPicPr preferRelativeResize="0"/>
          <p:nvPr/>
        </p:nvPicPr>
        <p:blipFill rotWithShape="1">
          <a:blip r:embed="rId3">
            <a:alphaModFix/>
          </a:blip>
          <a:srcRect/>
          <a:stretch/>
        </p:blipFill>
        <p:spPr>
          <a:xfrm>
            <a:off x="596756" y="6069249"/>
            <a:ext cx="2766929" cy="498702"/>
          </a:xfrm>
          <a:prstGeom prst="rect">
            <a:avLst/>
          </a:prstGeom>
          <a:noFill/>
          <a:ln>
            <a:noFill/>
          </a:ln>
        </p:spPr>
      </p:pic>
      <p:sp>
        <p:nvSpPr>
          <p:cNvPr id="189" name="Google Shape;189;g2942c7a51d0_0_96"/>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
        <p:nvSpPr>
          <p:cNvPr id="190" name="Google Shape;190;g2942c7a51d0_0_96"/>
          <p:cNvSpPr txBox="1">
            <a:spLocks noGrp="1"/>
          </p:cNvSpPr>
          <p:nvPr>
            <p:ph type="body" idx="1"/>
          </p:nvPr>
        </p:nvSpPr>
        <p:spPr>
          <a:xfrm>
            <a:off x="1524000" y="2089150"/>
            <a:ext cx="9144000" cy="4042500"/>
          </a:xfrm>
          <a:prstGeom prst="rect">
            <a:avLst/>
          </a:prstGeom>
          <a:noFill/>
          <a:ln>
            <a:noFill/>
          </a:ln>
        </p:spPr>
        <p:txBody>
          <a:bodyPr spcFirstLastPara="1" wrap="square" lIns="91425" tIns="45700" rIns="91425" bIns="45700" anchor="t" anchorCtr="0">
            <a:noAutofit/>
          </a:bodyPr>
          <a:lstStyle/>
          <a:p>
            <a:pPr marL="457200" lvl="0" indent="-368300" algn="l" rtl="0">
              <a:lnSpc>
                <a:spcPct val="100000"/>
              </a:lnSpc>
              <a:spcBef>
                <a:spcPts val="0"/>
              </a:spcBef>
              <a:spcAft>
                <a:spcPts val="0"/>
              </a:spcAft>
              <a:buSzPts val="2200"/>
              <a:buChar char="•"/>
            </a:pPr>
            <a:r>
              <a:rPr lang="en-US" sz="2200" dirty="0">
                <a:latin typeface="Arial"/>
                <a:ea typeface="Arial"/>
                <a:cs typeface="Arial"/>
                <a:sym typeface="Arial"/>
              </a:rPr>
              <a:t>The right of eminent domain may only be granted by the IUC after a public hearing.</a:t>
            </a:r>
            <a:endParaRPr sz="2200" dirty="0">
              <a:latin typeface="Arial"/>
              <a:ea typeface="Arial"/>
              <a:cs typeface="Arial"/>
              <a:sym typeface="Arial"/>
            </a:endParaRPr>
          </a:p>
          <a:p>
            <a:pPr marL="457200" lvl="0" indent="-368300" algn="l" rtl="0">
              <a:lnSpc>
                <a:spcPct val="100000"/>
              </a:lnSpc>
              <a:spcBef>
                <a:spcPts val="0"/>
              </a:spcBef>
              <a:spcAft>
                <a:spcPts val="0"/>
              </a:spcAft>
              <a:buSzPts val="2200"/>
              <a:buChar char="•"/>
            </a:pPr>
            <a:r>
              <a:rPr lang="en-US" sz="2200" dirty="0">
                <a:latin typeface="Arial"/>
                <a:ea typeface="Arial"/>
                <a:cs typeface="Arial"/>
                <a:sym typeface="Arial"/>
              </a:rPr>
              <a:t>If a hearing is set, notice of the IUC hearing will be sent by the company through certified mail to landowners for whom eminent domain is requested.</a:t>
            </a:r>
            <a:endParaRPr sz="2200" dirty="0">
              <a:latin typeface="Arial"/>
              <a:ea typeface="Arial"/>
              <a:cs typeface="Arial"/>
              <a:sym typeface="Arial"/>
            </a:endParaRPr>
          </a:p>
          <a:p>
            <a:pPr marL="457200" lvl="0" indent="-368300" algn="l" rtl="0">
              <a:lnSpc>
                <a:spcPct val="100000"/>
              </a:lnSpc>
              <a:spcBef>
                <a:spcPts val="0"/>
              </a:spcBef>
              <a:spcAft>
                <a:spcPts val="0"/>
              </a:spcAft>
              <a:buSzPts val="2200"/>
              <a:buChar char="•"/>
            </a:pPr>
            <a:r>
              <a:rPr lang="en-US" sz="2200" dirty="0">
                <a:latin typeface="Arial"/>
                <a:ea typeface="Arial"/>
                <a:cs typeface="Arial"/>
                <a:sym typeface="Arial"/>
              </a:rPr>
              <a:t>If the IUC grants eminent domain, the company may obtain easement rights after a condemnation proceeding.</a:t>
            </a:r>
            <a:endParaRPr sz="2200" dirty="0">
              <a:latin typeface="Arial"/>
              <a:ea typeface="Arial"/>
              <a:cs typeface="Arial"/>
              <a:sym typeface="Arial"/>
            </a:endParaRPr>
          </a:p>
          <a:p>
            <a:pPr marL="457200" lvl="0" indent="-368300" algn="l" rtl="0">
              <a:lnSpc>
                <a:spcPct val="100000"/>
              </a:lnSpc>
              <a:spcBef>
                <a:spcPts val="0"/>
              </a:spcBef>
              <a:spcAft>
                <a:spcPts val="0"/>
              </a:spcAft>
              <a:buSzPts val="2200"/>
              <a:buChar char="•"/>
            </a:pPr>
            <a:r>
              <a:rPr lang="en-US" sz="2200" dirty="0">
                <a:latin typeface="Arial"/>
                <a:ea typeface="Arial"/>
                <a:cs typeface="Arial"/>
                <a:sym typeface="Arial"/>
              </a:rPr>
              <a:t>The County Compensation Commission under Iowa Code 6B determines just compensation for property rights taken by eminent domain.  The IUC does not determine compensation.</a:t>
            </a:r>
            <a:endParaRPr sz="2200" dirty="0">
              <a:latin typeface="Arial"/>
              <a:ea typeface="Arial"/>
              <a:cs typeface="Arial"/>
              <a:sym typeface="Arial"/>
            </a:endParaRPr>
          </a:p>
          <a:p>
            <a:pPr marL="457200" lvl="0" indent="-368300" algn="l" rtl="0">
              <a:lnSpc>
                <a:spcPct val="100000"/>
              </a:lnSpc>
              <a:spcBef>
                <a:spcPts val="0"/>
              </a:spcBef>
              <a:spcAft>
                <a:spcPts val="0"/>
              </a:spcAft>
              <a:buSzPts val="2200"/>
              <a:buChar char="•"/>
            </a:pPr>
            <a:r>
              <a:rPr lang="en-US" sz="2200" dirty="0">
                <a:latin typeface="Arial"/>
                <a:ea typeface="Arial"/>
                <a:cs typeface="Arial"/>
                <a:sym typeface="Arial"/>
              </a:rPr>
              <a:t>FAQs about eminent domain are included in your handout packet.</a:t>
            </a:r>
            <a:endParaRPr sz="2200" dirty="0">
              <a:latin typeface="Arial"/>
              <a:ea typeface="Arial"/>
              <a:cs typeface="Arial"/>
              <a:sym typeface="Arial"/>
            </a:endParaRPr>
          </a:p>
        </p:txBody>
      </p:sp>
      <p:pic>
        <p:nvPicPr>
          <p:cNvPr id="7" name="Picture 6">
            <a:extLst>
              <a:ext uri="{FF2B5EF4-FFF2-40B4-BE49-F238E27FC236}">
                <a16:creationId xmlns:a16="http://schemas.microsoft.com/office/drawing/2014/main" id="{0344D78E-D7C1-4BC6-903D-B6AA0FE4012A}"/>
              </a:ext>
            </a:extLst>
          </p:cNvPr>
          <p:cNvPicPr>
            <a:picLocks noChangeAspect="1"/>
          </p:cNvPicPr>
          <p:nvPr/>
        </p:nvPicPr>
        <p:blipFill>
          <a:blip r:embed="rId4"/>
          <a:stretch>
            <a:fillRect/>
          </a:stretch>
        </p:blipFill>
        <p:spPr>
          <a:xfrm>
            <a:off x="305444" y="6093095"/>
            <a:ext cx="3349552" cy="52651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2942c7a51d0_0_104"/>
          <p:cNvSpPr/>
          <p:nvPr/>
        </p:nvSpPr>
        <p:spPr>
          <a:xfrm>
            <a:off x="0" y="1"/>
            <a:ext cx="12192000" cy="1746300"/>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6" name="Google Shape;196;g2942c7a51d0_0_104"/>
          <p:cNvSpPr txBox="1">
            <a:spLocks noGrp="1"/>
          </p:cNvSpPr>
          <p:nvPr>
            <p:ph type="title"/>
          </p:nvPr>
        </p:nvSpPr>
        <p:spPr>
          <a:xfrm>
            <a:off x="1524000" y="274638"/>
            <a:ext cx="91440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400"/>
              <a:buNone/>
            </a:pPr>
            <a:r>
              <a:rPr lang="en-US" sz="3600">
                <a:solidFill>
                  <a:schemeClr val="lt1"/>
                </a:solidFill>
                <a:latin typeface="Arial"/>
                <a:ea typeface="Arial"/>
                <a:cs typeface="Arial"/>
                <a:sym typeface="Arial"/>
              </a:rPr>
              <a:t>Statement of Property Owner’s Rights</a:t>
            </a:r>
            <a:endParaRPr sz="3600">
              <a:latin typeface="Arial"/>
              <a:ea typeface="Arial"/>
              <a:cs typeface="Arial"/>
              <a:sym typeface="Arial"/>
            </a:endParaRPr>
          </a:p>
        </p:txBody>
      </p:sp>
      <p:pic>
        <p:nvPicPr>
          <p:cNvPr id="197" name="Google Shape;197;g2942c7a51d0_0_104"/>
          <p:cNvPicPr preferRelativeResize="0"/>
          <p:nvPr/>
        </p:nvPicPr>
        <p:blipFill rotWithShape="1">
          <a:blip r:embed="rId3">
            <a:alphaModFix/>
          </a:blip>
          <a:srcRect/>
          <a:stretch/>
        </p:blipFill>
        <p:spPr>
          <a:xfrm>
            <a:off x="596756" y="6069249"/>
            <a:ext cx="2766929" cy="498702"/>
          </a:xfrm>
          <a:prstGeom prst="rect">
            <a:avLst/>
          </a:prstGeom>
          <a:noFill/>
          <a:ln>
            <a:noFill/>
          </a:ln>
        </p:spPr>
      </p:pic>
      <p:sp>
        <p:nvSpPr>
          <p:cNvPr id="198" name="Google Shape;198;g2942c7a51d0_0_104"/>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
        <p:nvSpPr>
          <p:cNvPr id="199" name="Google Shape;199;g2942c7a51d0_0_104"/>
          <p:cNvSpPr txBox="1">
            <a:spLocks noGrp="1"/>
          </p:cNvSpPr>
          <p:nvPr>
            <p:ph type="body" idx="1"/>
          </p:nvPr>
        </p:nvSpPr>
        <p:spPr>
          <a:xfrm>
            <a:off x="1524000" y="2061275"/>
            <a:ext cx="9144000" cy="3980100"/>
          </a:xfrm>
          <a:prstGeom prst="rect">
            <a:avLst/>
          </a:prstGeom>
          <a:noFill/>
          <a:ln>
            <a:noFill/>
          </a:ln>
        </p:spPr>
        <p:txBody>
          <a:bodyPr spcFirstLastPara="1" wrap="square" lIns="91425" tIns="45700" rIns="91425" bIns="45700" anchor="t" anchorCtr="0">
            <a:noAutofit/>
          </a:bodyPr>
          <a:lstStyle/>
          <a:p>
            <a:pPr marL="457200" lvl="0" indent="0" algn="ctr" rtl="0">
              <a:lnSpc>
                <a:spcPct val="100000"/>
              </a:lnSpc>
              <a:spcBef>
                <a:spcPts val="0"/>
              </a:spcBef>
              <a:spcAft>
                <a:spcPts val="0"/>
              </a:spcAft>
              <a:buSzPts val="1800"/>
              <a:buNone/>
            </a:pPr>
            <a:endParaRPr sz="2800">
              <a:latin typeface="Helvetica Neue Light"/>
              <a:ea typeface="Helvetica Neue Light"/>
              <a:cs typeface="Helvetica Neue Light"/>
              <a:sym typeface="Helvetica Neue Light"/>
            </a:endParaRPr>
          </a:p>
          <a:p>
            <a:pPr marL="457200" lvl="0" indent="0" algn="ctr" rtl="0">
              <a:lnSpc>
                <a:spcPct val="100000"/>
              </a:lnSpc>
              <a:spcBef>
                <a:spcPts val="0"/>
              </a:spcBef>
              <a:spcAft>
                <a:spcPts val="0"/>
              </a:spcAft>
              <a:buSzPts val="1800"/>
              <a:buNone/>
            </a:pPr>
            <a:endParaRPr sz="2800">
              <a:latin typeface="Helvetica Neue Light"/>
              <a:ea typeface="Helvetica Neue Light"/>
              <a:cs typeface="Helvetica Neue Light"/>
              <a:sym typeface="Helvetica Neue Light"/>
            </a:endParaRPr>
          </a:p>
          <a:p>
            <a:pPr marL="457200" lvl="0" indent="0" algn="ctr" rtl="0">
              <a:lnSpc>
                <a:spcPct val="100000"/>
              </a:lnSpc>
              <a:spcBef>
                <a:spcPts val="0"/>
              </a:spcBef>
              <a:spcAft>
                <a:spcPts val="0"/>
              </a:spcAft>
              <a:buSzPts val="1800"/>
              <a:buNone/>
            </a:pPr>
            <a:r>
              <a:rPr lang="en-US" sz="2800">
                <a:latin typeface="Arial"/>
                <a:ea typeface="Arial"/>
                <a:cs typeface="Arial"/>
                <a:sym typeface="Arial"/>
              </a:rPr>
              <a:t>The Statement of Property Owner’s Rights pursuant to chapter 34 of the Iowa Attorney General’s rules is the green sheet in the information handout.</a:t>
            </a:r>
            <a:endParaRPr sz="2800">
              <a:latin typeface="Arial"/>
              <a:ea typeface="Arial"/>
              <a:cs typeface="Arial"/>
              <a:sym typeface="Arial"/>
            </a:endParaRPr>
          </a:p>
        </p:txBody>
      </p:sp>
      <p:pic>
        <p:nvPicPr>
          <p:cNvPr id="7" name="Picture 6">
            <a:extLst>
              <a:ext uri="{FF2B5EF4-FFF2-40B4-BE49-F238E27FC236}">
                <a16:creationId xmlns:a16="http://schemas.microsoft.com/office/drawing/2014/main" id="{5C166F66-8F42-4ADE-875E-DC9CBF9F4549}"/>
              </a:ext>
            </a:extLst>
          </p:cNvPr>
          <p:cNvPicPr>
            <a:picLocks noChangeAspect="1"/>
          </p:cNvPicPr>
          <p:nvPr/>
        </p:nvPicPr>
        <p:blipFill>
          <a:blip r:embed="rId4"/>
          <a:stretch>
            <a:fillRect/>
          </a:stretch>
        </p:blipFill>
        <p:spPr>
          <a:xfrm>
            <a:off x="305444" y="6087927"/>
            <a:ext cx="3349552" cy="52651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6"/>
          <p:cNvSpPr/>
          <p:nvPr/>
        </p:nvSpPr>
        <p:spPr>
          <a:xfrm>
            <a:off x="0" y="0"/>
            <a:ext cx="12192000" cy="4743600"/>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BFBFBF"/>
              </a:solidFill>
              <a:latin typeface="Helvetica Neue Light"/>
              <a:ea typeface="Helvetica Neue Light"/>
              <a:cs typeface="Helvetica Neue Light"/>
              <a:sym typeface="Helvetica Neue Light"/>
            </a:endParaRPr>
          </a:p>
        </p:txBody>
      </p:sp>
      <p:sp>
        <p:nvSpPr>
          <p:cNvPr id="205" name="Google Shape;205;p16"/>
          <p:cNvSpPr txBox="1">
            <a:spLocks noGrp="1"/>
          </p:cNvSpPr>
          <p:nvPr>
            <p:ph type="title"/>
          </p:nvPr>
        </p:nvSpPr>
        <p:spPr>
          <a:xfrm>
            <a:off x="1524000" y="0"/>
            <a:ext cx="9144000" cy="1809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800"/>
              <a:buNone/>
            </a:pPr>
            <a:r>
              <a:rPr lang="en-US" sz="4800">
                <a:solidFill>
                  <a:schemeClr val="lt1"/>
                </a:solidFill>
                <a:latin typeface="Helvetica Neue"/>
                <a:ea typeface="Helvetica Neue"/>
                <a:cs typeface="Helvetica Neue"/>
                <a:sym typeface="Helvetica Neue"/>
              </a:rPr>
              <a:t>Contact Information</a:t>
            </a:r>
            <a:endParaRPr/>
          </a:p>
        </p:txBody>
      </p:sp>
      <p:sp>
        <p:nvSpPr>
          <p:cNvPr id="206" name="Google Shape;206;p16"/>
          <p:cNvSpPr/>
          <p:nvPr/>
        </p:nvSpPr>
        <p:spPr>
          <a:xfrm>
            <a:off x="2697900" y="1809850"/>
            <a:ext cx="6796200" cy="26776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chemeClr val="lt1"/>
                </a:solidFill>
                <a:latin typeface="Helvetica Neue"/>
                <a:ea typeface="Helvetica Neue"/>
                <a:cs typeface="Helvetica Neue"/>
                <a:sym typeface="Helvetica Neue"/>
              </a:rPr>
              <a:t>Iowa Utilities </a:t>
            </a:r>
            <a:r>
              <a:rPr lang="en-US" sz="2800" b="1" dirty="0">
                <a:solidFill>
                  <a:schemeClr val="lt1"/>
                </a:solidFill>
                <a:latin typeface="Helvetica Neue"/>
                <a:ea typeface="Helvetica Neue"/>
                <a:cs typeface="Helvetica Neue"/>
                <a:sym typeface="Helvetica Neue"/>
              </a:rPr>
              <a:t>Commission</a:t>
            </a:r>
            <a:endParaRPr sz="14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chemeClr val="lt1"/>
                </a:solidFill>
                <a:latin typeface="Helvetica Neue"/>
                <a:ea typeface="Helvetica Neue"/>
                <a:cs typeface="Helvetica Neue"/>
                <a:sym typeface="Helvetica Neue"/>
              </a:rPr>
              <a:t>1375 E. Court Ave.</a:t>
            </a:r>
            <a:endParaRPr sz="2800" b="1" i="0" u="none" strike="noStrike" cap="none"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chemeClr val="lt1"/>
                </a:solidFill>
                <a:latin typeface="Helvetica Neue"/>
                <a:ea typeface="Helvetica Neue"/>
                <a:cs typeface="Helvetica Neue"/>
                <a:sym typeface="Helvetica Neue"/>
              </a:rPr>
              <a:t>Des Moines, IA 50319-0069</a:t>
            </a:r>
            <a:endParaRPr sz="2800" b="1" i="0" u="none" strike="noStrike" cap="none"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lt1"/>
                </a:solidFill>
                <a:latin typeface="Helvetica Neue Light"/>
                <a:ea typeface="Helvetica Neue Light"/>
                <a:cs typeface="Helvetica Neue Light"/>
                <a:sym typeface="Helvetica Neue Light"/>
              </a:rPr>
              <a:t>Phone: 515-725-7300</a:t>
            </a:r>
            <a:endParaRPr sz="2800" b="0" i="0" u="none" strike="noStrike" cap="none" dirty="0">
              <a:solidFill>
                <a:schemeClr val="lt1"/>
              </a:solidFill>
              <a:latin typeface="Helvetica Neue Light"/>
              <a:ea typeface="Helvetica Neue Light"/>
              <a:cs typeface="Helvetica Neue Light"/>
              <a:sym typeface="Helvetica Neue Light"/>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lt1"/>
                </a:solidFill>
                <a:latin typeface="Helvetica Neue Light"/>
                <a:ea typeface="Helvetica Neue Light"/>
                <a:cs typeface="Helvetica Neue Light"/>
                <a:sym typeface="Helvetica Neue Light"/>
              </a:rPr>
              <a:t>Email: iuc@iuc.iowa.gov</a:t>
            </a:r>
            <a:endParaRPr sz="2800" b="0" i="0" u="none" strike="noStrike" cap="none" dirty="0">
              <a:solidFill>
                <a:schemeClr val="lt1"/>
              </a:solidFill>
              <a:latin typeface="Helvetica Neue Light"/>
              <a:ea typeface="Helvetica Neue Light"/>
              <a:cs typeface="Helvetica Neue Light"/>
              <a:sym typeface="Helvetica Neue Light"/>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lt1"/>
                </a:solidFill>
                <a:latin typeface="Helvetica Neue Light"/>
                <a:ea typeface="Helvetica Neue Light"/>
                <a:cs typeface="Helvetica Neue Light"/>
                <a:sym typeface="Helvetica Neue Light"/>
              </a:rPr>
              <a:t>Website: iuc.iowa.gov</a:t>
            </a:r>
            <a:endParaRPr sz="2800" b="0" i="0" u="none" strike="noStrike" cap="none" dirty="0">
              <a:solidFill>
                <a:schemeClr val="lt1"/>
              </a:solidFill>
              <a:latin typeface="Helvetica Neue Light"/>
              <a:ea typeface="Helvetica Neue Light"/>
              <a:cs typeface="Helvetica Neue Light"/>
              <a:sym typeface="Helvetica Neue Light"/>
            </a:endParaRPr>
          </a:p>
        </p:txBody>
      </p:sp>
      <p:sp>
        <p:nvSpPr>
          <p:cNvPr id="208" name="Google Shape;208;p16"/>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pic>
        <p:nvPicPr>
          <p:cNvPr id="8" name="Picture 7">
            <a:extLst>
              <a:ext uri="{FF2B5EF4-FFF2-40B4-BE49-F238E27FC236}">
                <a16:creationId xmlns:a16="http://schemas.microsoft.com/office/drawing/2014/main" id="{E03A8C46-9F97-4C8B-9FC8-1B80A7CE1E00}"/>
              </a:ext>
            </a:extLst>
          </p:cNvPr>
          <p:cNvPicPr>
            <a:picLocks noChangeAspect="1"/>
          </p:cNvPicPr>
          <p:nvPr/>
        </p:nvPicPr>
        <p:blipFill>
          <a:blip r:embed="rId3"/>
          <a:stretch>
            <a:fillRect/>
          </a:stretch>
        </p:blipFill>
        <p:spPr>
          <a:xfrm>
            <a:off x="4655875" y="5737080"/>
            <a:ext cx="2880249" cy="452740"/>
          </a:xfrm>
          <a:prstGeom prst="rect">
            <a:avLst/>
          </a:prstGeom>
        </p:spPr>
      </p:pic>
      <p:pic>
        <p:nvPicPr>
          <p:cNvPr id="9" name="Picture 8">
            <a:extLst>
              <a:ext uri="{FF2B5EF4-FFF2-40B4-BE49-F238E27FC236}">
                <a16:creationId xmlns:a16="http://schemas.microsoft.com/office/drawing/2014/main" id="{46135E20-C7D6-4580-986B-826BA4584B9B}"/>
              </a:ext>
            </a:extLst>
          </p:cNvPr>
          <p:cNvPicPr>
            <a:picLocks noChangeAspect="1"/>
          </p:cNvPicPr>
          <p:nvPr/>
        </p:nvPicPr>
        <p:blipFill>
          <a:blip r:embed="rId3"/>
          <a:stretch>
            <a:fillRect/>
          </a:stretch>
        </p:blipFill>
        <p:spPr>
          <a:xfrm>
            <a:off x="3958781" y="5625427"/>
            <a:ext cx="4274435" cy="67188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6"/>
          <p:cNvSpPr/>
          <p:nvPr/>
        </p:nvSpPr>
        <p:spPr>
          <a:xfrm>
            <a:off x="0" y="1"/>
            <a:ext cx="12192000" cy="1746250"/>
          </a:xfrm>
          <a:prstGeom prst="rect">
            <a:avLst/>
          </a:prstGeom>
          <a:solidFill>
            <a:srgbClr val="03617A"/>
          </a:solidFill>
          <a:ln>
            <a:solidFill>
              <a:schemeClr val="accent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6"/>
          <p:cNvSpPr txBox="1">
            <a:spLocks noGrp="1"/>
          </p:cNvSpPr>
          <p:nvPr>
            <p:ph type="title"/>
          </p:nvPr>
        </p:nvSpPr>
        <p:spPr>
          <a:xfrm>
            <a:off x="1524000" y="301613"/>
            <a:ext cx="91440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400"/>
              <a:buNone/>
            </a:pPr>
            <a:r>
              <a:rPr lang="en-US" sz="3600">
                <a:solidFill>
                  <a:schemeClr val="lt1"/>
                </a:solidFill>
                <a:latin typeface="Arial"/>
                <a:ea typeface="Arial"/>
                <a:cs typeface="Arial"/>
                <a:sym typeface="Arial"/>
              </a:rPr>
              <a:t>Agenda</a:t>
            </a:r>
            <a:endParaRPr sz="3600">
              <a:latin typeface="Arial"/>
              <a:ea typeface="Arial"/>
              <a:cs typeface="Arial"/>
              <a:sym typeface="Arial"/>
            </a:endParaRPr>
          </a:p>
        </p:txBody>
      </p:sp>
      <p:pic>
        <p:nvPicPr>
          <p:cNvPr id="98" name="Google Shape;98;p6"/>
          <p:cNvPicPr preferRelativeResize="0"/>
          <p:nvPr/>
        </p:nvPicPr>
        <p:blipFill rotWithShape="1">
          <a:blip r:embed="rId3">
            <a:alphaModFix/>
          </a:blip>
          <a:srcRect/>
          <a:stretch/>
        </p:blipFill>
        <p:spPr>
          <a:xfrm>
            <a:off x="596755" y="6069249"/>
            <a:ext cx="2766929" cy="498702"/>
          </a:xfrm>
          <a:prstGeom prst="rect">
            <a:avLst/>
          </a:prstGeom>
          <a:noFill/>
          <a:ln>
            <a:noFill/>
          </a:ln>
        </p:spPr>
      </p:pic>
      <p:sp>
        <p:nvSpPr>
          <p:cNvPr id="99" name="Google Shape;99;p6"/>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
        <p:nvSpPr>
          <p:cNvPr id="100" name="Google Shape;100;p6"/>
          <p:cNvSpPr txBox="1">
            <a:spLocks noGrp="1"/>
          </p:cNvSpPr>
          <p:nvPr>
            <p:ph type="body" idx="1"/>
          </p:nvPr>
        </p:nvSpPr>
        <p:spPr>
          <a:xfrm>
            <a:off x="1524000" y="2089151"/>
            <a:ext cx="9144000" cy="39801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SzPts val="2800"/>
              <a:buChar char="•"/>
            </a:pPr>
            <a:r>
              <a:rPr lang="en-US" sz="2800" dirty="0">
                <a:latin typeface="Arial"/>
                <a:ea typeface="Arial"/>
                <a:cs typeface="Arial"/>
                <a:sym typeface="Arial"/>
              </a:rPr>
              <a:t>Overview of Iowa Utilities Commission (IUC)</a:t>
            </a:r>
            <a:endParaRPr sz="2800" dirty="0">
              <a:latin typeface="Arial"/>
              <a:ea typeface="Arial"/>
              <a:cs typeface="Arial"/>
              <a:sym typeface="Arial"/>
            </a:endParaRPr>
          </a:p>
          <a:p>
            <a:pPr marL="457200" lvl="0" indent="-406400" algn="l" rtl="0">
              <a:spcBef>
                <a:spcPts val="0"/>
              </a:spcBef>
              <a:spcAft>
                <a:spcPts val="0"/>
              </a:spcAft>
              <a:buSzPts val="2800"/>
              <a:buChar char="•"/>
            </a:pPr>
            <a:r>
              <a:rPr lang="en-US" sz="2800" dirty="0">
                <a:latin typeface="Arial"/>
                <a:ea typeface="Arial"/>
                <a:cs typeface="Arial"/>
                <a:sym typeface="Arial"/>
              </a:rPr>
              <a:t>Office of Consumer Advocate (OCA)</a:t>
            </a:r>
            <a:endParaRPr sz="2800" dirty="0">
              <a:latin typeface="Arial"/>
              <a:ea typeface="Arial"/>
              <a:cs typeface="Arial"/>
              <a:sym typeface="Arial"/>
            </a:endParaRPr>
          </a:p>
          <a:p>
            <a:pPr marL="457200" lvl="0" indent="-406400" algn="l" rtl="0">
              <a:lnSpc>
                <a:spcPct val="100000"/>
              </a:lnSpc>
              <a:spcBef>
                <a:spcPts val="0"/>
              </a:spcBef>
              <a:spcAft>
                <a:spcPts val="0"/>
              </a:spcAft>
              <a:buSzPts val="2800"/>
              <a:buChar char="•"/>
            </a:pPr>
            <a:r>
              <a:rPr lang="en-US" sz="2800" dirty="0">
                <a:latin typeface="Arial"/>
                <a:ea typeface="Arial"/>
                <a:cs typeface="Arial"/>
                <a:sym typeface="Arial"/>
              </a:rPr>
              <a:t>Summary of the Franchise Process and Legal Rights of Landowners (IUC)</a:t>
            </a:r>
            <a:endParaRPr sz="2800" dirty="0">
              <a:latin typeface="Arial"/>
              <a:ea typeface="Arial"/>
              <a:cs typeface="Arial"/>
              <a:sym typeface="Arial"/>
            </a:endParaRPr>
          </a:p>
          <a:p>
            <a:pPr marL="457200" lvl="0" indent="-406400" algn="l" rtl="0">
              <a:lnSpc>
                <a:spcPct val="100000"/>
              </a:lnSpc>
              <a:spcBef>
                <a:spcPts val="0"/>
              </a:spcBef>
              <a:spcAft>
                <a:spcPts val="0"/>
              </a:spcAft>
              <a:buSzPts val="2800"/>
              <a:buChar char="•"/>
            </a:pPr>
            <a:r>
              <a:rPr lang="en-US" sz="2800" dirty="0">
                <a:latin typeface="Arial"/>
                <a:ea typeface="Arial"/>
                <a:cs typeface="Arial"/>
                <a:sym typeface="Arial"/>
              </a:rPr>
              <a:t>Project Information (COMPANY)</a:t>
            </a:r>
            <a:endParaRPr sz="2800" dirty="0">
              <a:latin typeface="Arial"/>
              <a:ea typeface="Arial"/>
              <a:cs typeface="Arial"/>
              <a:sym typeface="Arial"/>
            </a:endParaRPr>
          </a:p>
          <a:p>
            <a:pPr marL="457200" lvl="0" indent="-406400" algn="l" rtl="0">
              <a:lnSpc>
                <a:spcPct val="100000"/>
              </a:lnSpc>
              <a:spcBef>
                <a:spcPts val="0"/>
              </a:spcBef>
              <a:spcAft>
                <a:spcPts val="0"/>
              </a:spcAft>
              <a:buSzPts val="2800"/>
              <a:buChar char="•"/>
            </a:pPr>
            <a:r>
              <a:rPr lang="en-US" sz="2800" dirty="0">
                <a:latin typeface="Arial"/>
                <a:ea typeface="Arial"/>
                <a:cs typeface="Arial"/>
                <a:sym typeface="Arial"/>
              </a:rPr>
              <a:t>Question-and-Answer Session</a:t>
            </a:r>
            <a:endParaRPr sz="2800" dirty="0">
              <a:latin typeface="Arial"/>
              <a:ea typeface="Arial"/>
              <a:cs typeface="Arial"/>
              <a:sym typeface="Arial"/>
            </a:endParaRPr>
          </a:p>
        </p:txBody>
      </p:sp>
      <p:pic>
        <p:nvPicPr>
          <p:cNvPr id="7" name="Picture 6">
            <a:extLst>
              <a:ext uri="{FF2B5EF4-FFF2-40B4-BE49-F238E27FC236}">
                <a16:creationId xmlns:a16="http://schemas.microsoft.com/office/drawing/2014/main" id="{F52697DA-0067-49D6-AFD4-05B35CB1E45F}"/>
              </a:ext>
            </a:extLst>
          </p:cNvPr>
          <p:cNvPicPr>
            <a:picLocks noChangeAspect="1"/>
          </p:cNvPicPr>
          <p:nvPr/>
        </p:nvPicPr>
        <p:blipFill>
          <a:blip r:embed="rId4"/>
          <a:stretch>
            <a:fillRect/>
          </a:stretch>
        </p:blipFill>
        <p:spPr>
          <a:xfrm>
            <a:off x="305443" y="6056331"/>
            <a:ext cx="3349552" cy="52651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7"/>
          <p:cNvSpPr/>
          <p:nvPr/>
        </p:nvSpPr>
        <p:spPr>
          <a:xfrm>
            <a:off x="0" y="1"/>
            <a:ext cx="12192000" cy="1746250"/>
          </a:xfrm>
          <a:prstGeom prst="rect">
            <a:avLst/>
          </a:prstGeom>
          <a:solidFill>
            <a:srgbClr val="03617A"/>
          </a:solidFill>
          <a:ln>
            <a:solidFill>
              <a:schemeClr val="accent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 name="Google Shape;106;p7"/>
          <p:cNvSpPr txBox="1">
            <a:spLocks noGrp="1"/>
          </p:cNvSpPr>
          <p:nvPr>
            <p:ph type="title"/>
          </p:nvPr>
        </p:nvSpPr>
        <p:spPr>
          <a:xfrm>
            <a:off x="1524000" y="274638"/>
            <a:ext cx="91440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400"/>
              <a:buNone/>
            </a:pPr>
            <a:r>
              <a:rPr lang="en-US" sz="3600" dirty="0">
                <a:solidFill>
                  <a:schemeClr val="lt1"/>
                </a:solidFill>
                <a:latin typeface="Arial"/>
                <a:ea typeface="Arial"/>
                <a:cs typeface="Arial"/>
                <a:sym typeface="Arial"/>
              </a:rPr>
              <a:t>Your Information Handout Includes:</a:t>
            </a:r>
            <a:endParaRPr sz="4600" dirty="0">
              <a:latin typeface="Arial"/>
              <a:ea typeface="Arial"/>
              <a:cs typeface="Arial"/>
              <a:sym typeface="Arial"/>
            </a:endParaRPr>
          </a:p>
        </p:txBody>
      </p:sp>
      <p:sp>
        <p:nvSpPr>
          <p:cNvPr id="107" name="Google Shape;107;p7"/>
          <p:cNvSpPr txBox="1">
            <a:spLocks noGrp="1"/>
          </p:cNvSpPr>
          <p:nvPr>
            <p:ph type="body" idx="1"/>
          </p:nvPr>
        </p:nvSpPr>
        <p:spPr>
          <a:xfrm>
            <a:off x="1714025" y="2158250"/>
            <a:ext cx="9144000" cy="39801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SzPts val="2800"/>
              <a:buChar char="•"/>
            </a:pPr>
            <a:r>
              <a:rPr lang="en-US" sz="2800" dirty="0">
                <a:latin typeface="Arial"/>
                <a:ea typeface="Arial"/>
                <a:cs typeface="Arial"/>
                <a:sym typeface="Arial"/>
              </a:rPr>
              <a:t>Agenda</a:t>
            </a:r>
            <a:endParaRPr sz="2800" dirty="0">
              <a:latin typeface="Arial"/>
              <a:ea typeface="Arial"/>
              <a:cs typeface="Arial"/>
              <a:sym typeface="Arial"/>
            </a:endParaRPr>
          </a:p>
          <a:p>
            <a:pPr marL="457200" lvl="0" indent="-406400" algn="l" rtl="0">
              <a:lnSpc>
                <a:spcPct val="100000"/>
              </a:lnSpc>
              <a:spcBef>
                <a:spcPts val="0"/>
              </a:spcBef>
              <a:spcAft>
                <a:spcPts val="0"/>
              </a:spcAft>
              <a:buSzPts val="2800"/>
              <a:buChar char="•"/>
            </a:pPr>
            <a:r>
              <a:rPr lang="en-US" sz="2800" dirty="0">
                <a:latin typeface="Arial"/>
                <a:ea typeface="Arial"/>
                <a:cs typeface="Arial"/>
                <a:sym typeface="Arial"/>
              </a:rPr>
              <a:t>IUC’s Informational Meeting Presentation</a:t>
            </a:r>
            <a:endParaRPr sz="2800" dirty="0">
              <a:latin typeface="Arial"/>
              <a:ea typeface="Arial"/>
              <a:cs typeface="Arial"/>
              <a:sym typeface="Arial"/>
            </a:endParaRPr>
          </a:p>
          <a:p>
            <a:pPr marL="457200" lvl="0" indent="-406400" algn="l" rtl="0">
              <a:lnSpc>
                <a:spcPct val="100000"/>
              </a:lnSpc>
              <a:spcBef>
                <a:spcPts val="0"/>
              </a:spcBef>
              <a:spcAft>
                <a:spcPts val="0"/>
              </a:spcAft>
              <a:buSzPts val="2800"/>
              <a:buChar char="•"/>
            </a:pPr>
            <a:r>
              <a:rPr lang="en-US" sz="2800" dirty="0">
                <a:latin typeface="Arial"/>
                <a:ea typeface="Arial"/>
                <a:cs typeface="Arial"/>
                <a:sym typeface="Arial"/>
              </a:rPr>
              <a:t>Statement of Property Owner’s Rights</a:t>
            </a:r>
            <a:endParaRPr sz="2800" dirty="0">
              <a:latin typeface="Arial"/>
              <a:ea typeface="Arial"/>
              <a:cs typeface="Arial"/>
              <a:sym typeface="Arial"/>
            </a:endParaRPr>
          </a:p>
          <a:p>
            <a:pPr marL="457200" lvl="0" indent="-406400" algn="l" rtl="0">
              <a:lnSpc>
                <a:spcPct val="100000"/>
              </a:lnSpc>
              <a:spcBef>
                <a:spcPts val="0"/>
              </a:spcBef>
              <a:spcAft>
                <a:spcPts val="0"/>
              </a:spcAft>
              <a:buSzPts val="2800"/>
              <a:buChar char="•"/>
            </a:pPr>
            <a:r>
              <a:rPr lang="en-US" sz="2800" dirty="0">
                <a:latin typeface="Arial"/>
                <a:ea typeface="Arial"/>
                <a:cs typeface="Arial"/>
                <a:sym typeface="Arial"/>
              </a:rPr>
              <a:t>Information on how on how to file an objection, letter of support, or comments</a:t>
            </a:r>
            <a:endParaRPr sz="2800" dirty="0">
              <a:latin typeface="Arial"/>
              <a:ea typeface="Arial"/>
              <a:cs typeface="Arial"/>
              <a:sym typeface="Arial"/>
            </a:endParaRPr>
          </a:p>
          <a:p>
            <a:pPr marL="457200" lvl="0" indent="-406400" algn="l" rtl="0">
              <a:lnSpc>
                <a:spcPct val="100000"/>
              </a:lnSpc>
              <a:spcBef>
                <a:spcPts val="0"/>
              </a:spcBef>
              <a:spcAft>
                <a:spcPts val="0"/>
              </a:spcAft>
              <a:buSzPts val="2800"/>
              <a:buChar char="•"/>
            </a:pPr>
            <a:r>
              <a:rPr lang="en-US" sz="2800" dirty="0">
                <a:latin typeface="Arial"/>
                <a:ea typeface="Arial"/>
                <a:cs typeface="Arial"/>
                <a:sym typeface="Arial"/>
              </a:rPr>
              <a:t>Frequently asked questions about eminent domain</a:t>
            </a:r>
            <a:endParaRPr sz="2800" dirty="0">
              <a:latin typeface="Arial"/>
              <a:ea typeface="Arial"/>
              <a:cs typeface="Arial"/>
              <a:sym typeface="Arial"/>
            </a:endParaRPr>
          </a:p>
        </p:txBody>
      </p:sp>
      <p:pic>
        <p:nvPicPr>
          <p:cNvPr id="108" name="Google Shape;108;p7"/>
          <p:cNvPicPr preferRelativeResize="0"/>
          <p:nvPr/>
        </p:nvPicPr>
        <p:blipFill rotWithShape="1">
          <a:blip r:embed="rId3">
            <a:alphaModFix/>
          </a:blip>
          <a:srcRect/>
          <a:stretch/>
        </p:blipFill>
        <p:spPr>
          <a:xfrm>
            <a:off x="596755" y="6069249"/>
            <a:ext cx="2766929" cy="498702"/>
          </a:xfrm>
          <a:prstGeom prst="rect">
            <a:avLst/>
          </a:prstGeom>
          <a:noFill/>
          <a:ln>
            <a:noFill/>
          </a:ln>
        </p:spPr>
      </p:pic>
      <p:sp>
        <p:nvSpPr>
          <p:cNvPr id="109" name="Google Shape;109;p7"/>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pic>
        <p:nvPicPr>
          <p:cNvPr id="7" name="Picture 6">
            <a:extLst>
              <a:ext uri="{FF2B5EF4-FFF2-40B4-BE49-F238E27FC236}">
                <a16:creationId xmlns:a16="http://schemas.microsoft.com/office/drawing/2014/main" id="{C7C152A0-32DF-4DBB-BF0E-3B1C51B95598}"/>
              </a:ext>
            </a:extLst>
          </p:cNvPr>
          <p:cNvPicPr>
            <a:picLocks noChangeAspect="1"/>
          </p:cNvPicPr>
          <p:nvPr/>
        </p:nvPicPr>
        <p:blipFill>
          <a:blip r:embed="rId4"/>
          <a:stretch>
            <a:fillRect/>
          </a:stretch>
        </p:blipFill>
        <p:spPr>
          <a:xfrm>
            <a:off x="305443" y="6053681"/>
            <a:ext cx="3349552" cy="52651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2942c7a51d0_0_16"/>
          <p:cNvSpPr/>
          <p:nvPr/>
        </p:nvSpPr>
        <p:spPr>
          <a:xfrm>
            <a:off x="-1" y="1"/>
            <a:ext cx="12192001" cy="1746300"/>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 name="Google Shape;115;g2942c7a51d0_0_16"/>
          <p:cNvSpPr txBox="1">
            <a:spLocks noGrp="1"/>
          </p:cNvSpPr>
          <p:nvPr>
            <p:ph type="title"/>
          </p:nvPr>
        </p:nvSpPr>
        <p:spPr>
          <a:xfrm>
            <a:off x="1524000" y="274638"/>
            <a:ext cx="91440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400"/>
              <a:buNone/>
            </a:pPr>
            <a:r>
              <a:rPr lang="en-US" sz="3600" dirty="0">
                <a:solidFill>
                  <a:schemeClr val="lt1"/>
                </a:solidFill>
                <a:latin typeface="Arial"/>
                <a:ea typeface="Arial"/>
                <a:cs typeface="Arial"/>
                <a:sym typeface="Arial"/>
              </a:rPr>
              <a:t>What is the Iowa Utilities Commission?</a:t>
            </a:r>
            <a:endParaRPr sz="4600" dirty="0">
              <a:latin typeface="Arial"/>
              <a:ea typeface="Arial"/>
              <a:cs typeface="Arial"/>
              <a:sym typeface="Arial"/>
            </a:endParaRPr>
          </a:p>
        </p:txBody>
      </p:sp>
      <p:pic>
        <p:nvPicPr>
          <p:cNvPr id="116" name="Google Shape;116;g2942c7a51d0_0_16"/>
          <p:cNvPicPr preferRelativeResize="0"/>
          <p:nvPr/>
        </p:nvPicPr>
        <p:blipFill rotWithShape="1">
          <a:blip r:embed="rId3">
            <a:alphaModFix/>
          </a:blip>
          <a:srcRect/>
          <a:stretch/>
        </p:blipFill>
        <p:spPr>
          <a:xfrm>
            <a:off x="596756" y="6069249"/>
            <a:ext cx="2766929" cy="498702"/>
          </a:xfrm>
          <a:prstGeom prst="rect">
            <a:avLst/>
          </a:prstGeom>
          <a:noFill/>
          <a:ln>
            <a:noFill/>
          </a:ln>
        </p:spPr>
      </p:pic>
      <p:sp>
        <p:nvSpPr>
          <p:cNvPr id="117" name="Google Shape;117;g2942c7a51d0_0_16"/>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
        <p:nvSpPr>
          <p:cNvPr id="118" name="Google Shape;118;g2942c7a51d0_0_16"/>
          <p:cNvSpPr txBox="1">
            <a:spLocks noGrp="1"/>
          </p:cNvSpPr>
          <p:nvPr>
            <p:ph type="body" idx="1"/>
          </p:nvPr>
        </p:nvSpPr>
        <p:spPr>
          <a:xfrm>
            <a:off x="1981200" y="2089150"/>
            <a:ext cx="9144000" cy="40425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640"/>
              </a:spcBef>
              <a:spcAft>
                <a:spcPts val="0"/>
              </a:spcAft>
              <a:buSzPts val="2800"/>
              <a:buChar char="•"/>
            </a:pPr>
            <a:r>
              <a:rPr lang="en-US" sz="2500" dirty="0">
                <a:latin typeface="Arial"/>
                <a:ea typeface="Arial"/>
                <a:cs typeface="Arial"/>
                <a:sym typeface="Arial"/>
              </a:rPr>
              <a:t>Independent Quasi-Judicial Regulatory Body</a:t>
            </a:r>
            <a:endParaRPr sz="2500" dirty="0">
              <a:latin typeface="Arial"/>
              <a:ea typeface="Arial"/>
              <a:cs typeface="Arial"/>
              <a:sym typeface="Arial"/>
            </a:endParaRPr>
          </a:p>
          <a:p>
            <a:pPr marL="457200" lvl="0" indent="-406400" algn="l" rtl="0">
              <a:lnSpc>
                <a:spcPct val="100000"/>
              </a:lnSpc>
              <a:spcBef>
                <a:spcPts val="0"/>
              </a:spcBef>
              <a:spcAft>
                <a:spcPts val="0"/>
              </a:spcAft>
              <a:buSzPts val="2800"/>
              <a:buChar char="•"/>
            </a:pPr>
            <a:r>
              <a:rPr lang="en-US" sz="2500" dirty="0">
                <a:latin typeface="Arial"/>
                <a:ea typeface="Arial"/>
                <a:cs typeface="Arial"/>
                <a:sym typeface="Arial"/>
              </a:rPr>
              <a:t>Three-Member Commission</a:t>
            </a:r>
            <a:endParaRPr sz="2500" dirty="0">
              <a:latin typeface="Arial"/>
              <a:ea typeface="Arial"/>
              <a:cs typeface="Arial"/>
              <a:sym typeface="Arial"/>
            </a:endParaRPr>
          </a:p>
          <a:p>
            <a:pPr marL="914400" lvl="1" indent="-387350" algn="l" rtl="0">
              <a:lnSpc>
                <a:spcPct val="100000"/>
              </a:lnSpc>
              <a:spcBef>
                <a:spcPts val="0"/>
              </a:spcBef>
              <a:spcAft>
                <a:spcPts val="0"/>
              </a:spcAft>
              <a:buSzPts val="2500"/>
              <a:buChar char="–"/>
            </a:pPr>
            <a:r>
              <a:rPr lang="en-US" sz="2400" dirty="0">
                <a:latin typeface="Arial"/>
                <a:ea typeface="Arial"/>
                <a:cs typeface="Arial"/>
                <a:sym typeface="Arial"/>
              </a:rPr>
              <a:t>Serve staggered, six-year terms</a:t>
            </a:r>
            <a:endParaRPr sz="2400" dirty="0">
              <a:latin typeface="Arial"/>
              <a:ea typeface="Arial"/>
              <a:cs typeface="Arial"/>
              <a:sym typeface="Arial"/>
            </a:endParaRPr>
          </a:p>
          <a:p>
            <a:pPr marL="914400" lvl="1" indent="-387350" algn="l" rtl="0">
              <a:lnSpc>
                <a:spcPct val="100000"/>
              </a:lnSpc>
              <a:spcBef>
                <a:spcPts val="0"/>
              </a:spcBef>
              <a:spcAft>
                <a:spcPts val="0"/>
              </a:spcAft>
              <a:buSzPts val="2500"/>
              <a:buChar char="–"/>
            </a:pPr>
            <a:r>
              <a:rPr lang="en-US" sz="2400" dirty="0">
                <a:latin typeface="Arial"/>
                <a:ea typeface="Arial"/>
                <a:cs typeface="Arial"/>
                <a:sym typeface="Arial"/>
              </a:rPr>
              <a:t>No more than two from the same political party</a:t>
            </a:r>
            <a:endParaRPr sz="2400" dirty="0">
              <a:latin typeface="Arial"/>
              <a:ea typeface="Arial"/>
              <a:cs typeface="Arial"/>
              <a:sym typeface="Arial"/>
            </a:endParaRPr>
          </a:p>
          <a:p>
            <a:pPr marL="914400" lvl="1" indent="-387350" algn="l" rtl="0">
              <a:lnSpc>
                <a:spcPct val="100000"/>
              </a:lnSpc>
              <a:spcBef>
                <a:spcPts val="0"/>
              </a:spcBef>
              <a:spcAft>
                <a:spcPts val="0"/>
              </a:spcAft>
              <a:buSzPts val="2500"/>
              <a:buChar char="–"/>
            </a:pPr>
            <a:r>
              <a:rPr lang="en-US" sz="2400" dirty="0">
                <a:latin typeface="Arial"/>
                <a:ea typeface="Arial"/>
                <a:cs typeface="Arial"/>
                <a:sym typeface="Arial"/>
              </a:rPr>
              <a:t>Appointed by the Governor, confirmed by the Iowa Senate</a:t>
            </a:r>
            <a:endParaRPr sz="2400" dirty="0">
              <a:latin typeface="Arial"/>
              <a:ea typeface="Arial"/>
              <a:cs typeface="Arial"/>
              <a:sym typeface="Arial"/>
            </a:endParaRPr>
          </a:p>
          <a:p>
            <a:pPr marL="457200" lvl="0" indent="-406400" algn="l" rtl="0">
              <a:lnSpc>
                <a:spcPct val="100000"/>
              </a:lnSpc>
              <a:spcBef>
                <a:spcPts val="0"/>
              </a:spcBef>
              <a:spcAft>
                <a:spcPts val="0"/>
              </a:spcAft>
              <a:buSzPts val="2800"/>
              <a:buChar char="•"/>
            </a:pPr>
            <a:r>
              <a:rPr lang="en-US" sz="2500" dirty="0">
                <a:latin typeface="Arial"/>
                <a:ea typeface="Arial"/>
                <a:cs typeface="Arial"/>
                <a:sym typeface="Arial"/>
              </a:rPr>
              <a:t>Current Commissioners:</a:t>
            </a:r>
            <a:endParaRPr sz="2500" dirty="0">
              <a:latin typeface="Arial"/>
              <a:ea typeface="Arial"/>
              <a:cs typeface="Arial"/>
              <a:sym typeface="Arial"/>
            </a:endParaRPr>
          </a:p>
          <a:p>
            <a:pPr marL="914400" lvl="1" indent="-387350" algn="l" rtl="0">
              <a:lnSpc>
                <a:spcPct val="100000"/>
              </a:lnSpc>
              <a:spcBef>
                <a:spcPts val="0"/>
              </a:spcBef>
              <a:spcAft>
                <a:spcPts val="0"/>
              </a:spcAft>
              <a:buSzPts val="2500"/>
              <a:buChar char="–"/>
            </a:pPr>
            <a:r>
              <a:rPr lang="en-US" sz="2400" dirty="0">
                <a:latin typeface="Arial"/>
                <a:ea typeface="Arial"/>
                <a:cs typeface="Arial"/>
                <a:sym typeface="Arial"/>
              </a:rPr>
              <a:t>Sarah Martz (Chair)</a:t>
            </a:r>
            <a:endParaRPr sz="2400" dirty="0">
              <a:latin typeface="Arial"/>
              <a:ea typeface="Arial"/>
              <a:cs typeface="Arial"/>
              <a:sym typeface="Arial"/>
            </a:endParaRPr>
          </a:p>
          <a:p>
            <a:pPr marL="914400" lvl="1" indent="-387350" algn="l" rtl="0">
              <a:lnSpc>
                <a:spcPct val="100000"/>
              </a:lnSpc>
              <a:spcBef>
                <a:spcPts val="0"/>
              </a:spcBef>
              <a:spcAft>
                <a:spcPts val="0"/>
              </a:spcAft>
              <a:buSzPts val="2500"/>
              <a:buChar char="–"/>
            </a:pPr>
            <a:r>
              <a:rPr lang="en-US" sz="2400" dirty="0">
                <a:latin typeface="Arial"/>
                <a:ea typeface="Arial"/>
                <a:cs typeface="Arial"/>
                <a:sym typeface="Arial"/>
              </a:rPr>
              <a:t>Joshua Byrnes</a:t>
            </a:r>
            <a:endParaRPr sz="2400" dirty="0">
              <a:latin typeface="Arial"/>
              <a:ea typeface="Arial"/>
              <a:cs typeface="Arial"/>
              <a:sym typeface="Arial"/>
            </a:endParaRPr>
          </a:p>
          <a:p>
            <a:pPr marL="914400" lvl="1" indent="-387350" algn="l" rtl="0">
              <a:lnSpc>
                <a:spcPct val="100000"/>
              </a:lnSpc>
              <a:spcBef>
                <a:spcPts val="0"/>
              </a:spcBef>
              <a:spcAft>
                <a:spcPts val="0"/>
              </a:spcAft>
              <a:buSzPts val="2500"/>
              <a:buChar char="–"/>
            </a:pPr>
            <a:r>
              <a:rPr lang="en-US" sz="2400" dirty="0">
                <a:latin typeface="Arial"/>
                <a:ea typeface="Arial"/>
                <a:cs typeface="Arial"/>
                <a:sym typeface="Arial"/>
              </a:rPr>
              <a:t>Erik Helland</a:t>
            </a:r>
            <a:endParaRPr sz="2400" dirty="0">
              <a:latin typeface="Arial"/>
              <a:ea typeface="Arial"/>
              <a:cs typeface="Arial"/>
              <a:sym typeface="Arial"/>
            </a:endParaRPr>
          </a:p>
        </p:txBody>
      </p:sp>
      <p:pic>
        <p:nvPicPr>
          <p:cNvPr id="7" name="Picture 6">
            <a:extLst>
              <a:ext uri="{FF2B5EF4-FFF2-40B4-BE49-F238E27FC236}">
                <a16:creationId xmlns:a16="http://schemas.microsoft.com/office/drawing/2014/main" id="{047E6A6B-60CF-4A2D-B2D6-46DD93876FB1}"/>
              </a:ext>
            </a:extLst>
          </p:cNvPr>
          <p:cNvPicPr>
            <a:picLocks noChangeAspect="1"/>
          </p:cNvPicPr>
          <p:nvPr/>
        </p:nvPicPr>
        <p:blipFill>
          <a:blip r:embed="rId4"/>
          <a:stretch>
            <a:fillRect/>
          </a:stretch>
        </p:blipFill>
        <p:spPr>
          <a:xfrm>
            <a:off x="305444" y="6056852"/>
            <a:ext cx="3349552" cy="52651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2942c7a51d0_0_24"/>
          <p:cNvSpPr txBox="1">
            <a:spLocks noGrp="1"/>
          </p:cNvSpPr>
          <p:nvPr>
            <p:ph type="body" idx="1"/>
          </p:nvPr>
        </p:nvSpPr>
        <p:spPr>
          <a:xfrm>
            <a:off x="1524000" y="2089150"/>
            <a:ext cx="9144000" cy="39801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SzPts val="2800"/>
              <a:buChar char="•"/>
            </a:pPr>
            <a:r>
              <a:rPr lang="en-US" sz="2800" dirty="0">
                <a:latin typeface="Arial"/>
                <a:ea typeface="Arial"/>
                <a:cs typeface="Arial"/>
                <a:sym typeface="Arial"/>
              </a:rPr>
              <a:t>The IUC regulates the rates, safety, and service of utility companies. It is also charged with issuing permits for various types of energy infrastructure projects under Iowa law.</a:t>
            </a:r>
            <a:endParaRPr sz="2800" dirty="0">
              <a:latin typeface="Arial"/>
              <a:ea typeface="Arial"/>
              <a:cs typeface="Arial"/>
              <a:sym typeface="Arial"/>
            </a:endParaRPr>
          </a:p>
          <a:p>
            <a:pPr marL="457200" lvl="0" indent="-406400" algn="l" rtl="0">
              <a:lnSpc>
                <a:spcPct val="100000"/>
              </a:lnSpc>
              <a:spcBef>
                <a:spcPts val="0"/>
              </a:spcBef>
              <a:spcAft>
                <a:spcPts val="0"/>
              </a:spcAft>
              <a:buSzPts val="2800"/>
              <a:buChar char="•"/>
            </a:pPr>
            <a:r>
              <a:rPr lang="en-US" sz="2800" dirty="0">
                <a:latin typeface="Arial"/>
                <a:ea typeface="Arial"/>
                <a:cs typeface="Arial"/>
                <a:sym typeface="Arial"/>
              </a:rPr>
              <a:t>Decisions are based on evidence and the law.</a:t>
            </a:r>
            <a:endParaRPr sz="2800" dirty="0">
              <a:latin typeface="Arial"/>
              <a:ea typeface="Arial"/>
              <a:cs typeface="Arial"/>
              <a:sym typeface="Arial"/>
            </a:endParaRPr>
          </a:p>
          <a:p>
            <a:pPr marL="457200" lvl="0" indent="-406400" algn="l" rtl="0">
              <a:lnSpc>
                <a:spcPct val="100000"/>
              </a:lnSpc>
              <a:spcBef>
                <a:spcPts val="0"/>
              </a:spcBef>
              <a:spcAft>
                <a:spcPts val="0"/>
              </a:spcAft>
              <a:buSzPts val="2800"/>
              <a:buChar char="•"/>
            </a:pPr>
            <a:r>
              <a:rPr lang="en-US" sz="2800" dirty="0">
                <a:latin typeface="Arial"/>
                <a:ea typeface="Arial"/>
                <a:cs typeface="Arial"/>
                <a:sym typeface="Arial"/>
              </a:rPr>
              <a:t>IUC actions may be reviewed by the courts.</a:t>
            </a:r>
            <a:endParaRPr sz="2800" dirty="0">
              <a:latin typeface="Arial"/>
              <a:ea typeface="Arial"/>
              <a:cs typeface="Arial"/>
              <a:sym typeface="Arial"/>
            </a:endParaRPr>
          </a:p>
        </p:txBody>
      </p:sp>
      <p:sp>
        <p:nvSpPr>
          <p:cNvPr id="124" name="Google Shape;124;g2942c7a51d0_0_24"/>
          <p:cNvSpPr/>
          <p:nvPr/>
        </p:nvSpPr>
        <p:spPr>
          <a:xfrm>
            <a:off x="0" y="1"/>
            <a:ext cx="12192000" cy="1746300"/>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g2942c7a51d0_0_24"/>
          <p:cNvSpPr txBox="1">
            <a:spLocks noGrp="1"/>
          </p:cNvSpPr>
          <p:nvPr>
            <p:ph type="title"/>
          </p:nvPr>
        </p:nvSpPr>
        <p:spPr>
          <a:xfrm>
            <a:off x="1524000" y="274638"/>
            <a:ext cx="91440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400"/>
              <a:buNone/>
            </a:pPr>
            <a:r>
              <a:rPr lang="en-US" sz="3600" dirty="0">
                <a:solidFill>
                  <a:schemeClr val="lt1"/>
                </a:solidFill>
                <a:latin typeface="Arial"/>
                <a:ea typeface="Arial"/>
                <a:cs typeface="Arial"/>
                <a:sym typeface="Arial"/>
              </a:rPr>
              <a:t>What is the Iowa Utilities Commission?</a:t>
            </a:r>
            <a:endParaRPr sz="4600" dirty="0">
              <a:latin typeface="Arial"/>
              <a:ea typeface="Arial"/>
              <a:cs typeface="Arial"/>
              <a:sym typeface="Arial"/>
            </a:endParaRPr>
          </a:p>
        </p:txBody>
      </p:sp>
      <p:pic>
        <p:nvPicPr>
          <p:cNvPr id="126" name="Google Shape;126;g2942c7a51d0_0_24"/>
          <p:cNvPicPr preferRelativeResize="0"/>
          <p:nvPr/>
        </p:nvPicPr>
        <p:blipFill rotWithShape="1">
          <a:blip r:embed="rId3">
            <a:alphaModFix/>
          </a:blip>
          <a:srcRect/>
          <a:stretch/>
        </p:blipFill>
        <p:spPr>
          <a:xfrm>
            <a:off x="596756" y="6069249"/>
            <a:ext cx="2766929" cy="498702"/>
          </a:xfrm>
          <a:prstGeom prst="rect">
            <a:avLst/>
          </a:prstGeom>
          <a:noFill/>
          <a:ln>
            <a:noFill/>
          </a:ln>
        </p:spPr>
      </p:pic>
      <p:sp>
        <p:nvSpPr>
          <p:cNvPr id="127" name="Google Shape;127;g2942c7a51d0_0_24"/>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pic>
        <p:nvPicPr>
          <p:cNvPr id="7" name="Picture 6">
            <a:extLst>
              <a:ext uri="{FF2B5EF4-FFF2-40B4-BE49-F238E27FC236}">
                <a16:creationId xmlns:a16="http://schemas.microsoft.com/office/drawing/2014/main" id="{02D41A87-890C-49F7-B636-B3268E93445E}"/>
              </a:ext>
            </a:extLst>
          </p:cNvPr>
          <p:cNvPicPr>
            <a:picLocks noChangeAspect="1"/>
          </p:cNvPicPr>
          <p:nvPr/>
        </p:nvPicPr>
        <p:blipFill>
          <a:blip r:embed="rId4"/>
          <a:stretch>
            <a:fillRect/>
          </a:stretch>
        </p:blipFill>
        <p:spPr>
          <a:xfrm>
            <a:off x="305444" y="6056852"/>
            <a:ext cx="3349552" cy="52651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2942c7a51d0_0_72"/>
          <p:cNvSpPr txBox="1">
            <a:spLocks noGrp="1"/>
          </p:cNvSpPr>
          <p:nvPr>
            <p:ph type="body" idx="1"/>
          </p:nvPr>
        </p:nvSpPr>
        <p:spPr>
          <a:xfrm>
            <a:off x="1524000" y="2089150"/>
            <a:ext cx="9144000" cy="40425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SzPts val="2800"/>
              <a:buChar char="•"/>
            </a:pPr>
            <a:r>
              <a:rPr lang="en-US" sz="2800" dirty="0">
                <a:latin typeface="Arial"/>
                <a:ea typeface="Arial"/>
                <a:cs typeface="Arial"/>
                <a:sym typeface="Arial"/>
              </a:rPr>
              <a:t>The Office of Consumer Advocate is a division of the Iowa Department of Justice. </a:t>
            </a:r>
            <a:endParaRPr sz="2800" dirty="0">
              <a:latin typeface="Arial"/>
              <a:ea typeface="Arial"/>
              <a:cs typeface="Arial"/>
              <a:sym typeface="Arial"/>
            </a:endParaRPr>
          </a:p>
          <a:p>
            <a:pPr marL="457200" lvl="0" indent="-406400" algn="l" rtl="0">
              <a:lnSpc>
                <a:spcPct val="100000"/>
              </a:lnSpc>
              <a:spcBef>
                <a:spcPts val="0"/>
              </a:spcBef>
              <a:spcAft>
                <a:spcPts val="0"/>
              </a:spcAft>
              <a:buSzPts val="2800"/>
              <a:buChar char="•"/>
            </a:pPr>
            <a:r>
              <a:rPr lang="en-US" sz="2800" dirty="0">
                <a:latin typeface="Arial"/>
                <a:ea typeface="Arial"/>
                <a:cs typeface="Arial"/>
                <a:sym typeface="Arial"/>
              </a:rPr>
              <a:t>OCA represents the general interests of consumers and the public in all matters brought before the IUC.</a:t>
            </a:r>
            <a:endParaRPr sz="2800" dirty="0">
              <a:latin typeface="Arial"/>
              <a:ea typeface="Arial"/>
              <a:cs typeface="Arial"/>
              <a:sym typeface="Arial"/>
            </a:endParaRPr>
          </a:p>
          <a:p>
            <a:pPr marL="457200" lvl="0" indent="-406400" algn="l" rtl="0">
              <a:lnSpc>
                <a:spcPct val="100000"/>
              </a:lnSpc>
              <a:spcBef>
                <a:spcPts val="0"/>
              </a:spcBef>
              <a:spcAft>
                <a:spcPts val="0"/>
              </a:spcAft>
              <a:buSzPts val="2800"/>
              <a:buChar char="•"/>
            </a:pPr>
            <a:r>
              <a:rPr lang="en-US" sz="2800" dirty="0">
                <a:latin typeface="Arial"/>
                <a:ea typeface="Arial"/>
                <a:cs typeface="Arial"/>
                <a:sym typeface="Arial"/>
              </a:rPr>
              <a:t>For more information, see the sheet provided in your information handout.</a:t>
            </a:r>
            <a:endParaRPr sz="2800" dirty="0">
              <a:latin typeface="Arial"/>
              <a:ea typeface="Arial"/>
              <a:cs typeface="Arial"/>
              <a:sym typeface="Arial"/>
            </a:endParaRPr>
          </a:p>
        </p:txBody>
      </p:sp>
      <p:sp>
        <p:nvSpPr>
          <p:cNvPr id="133" name="Google Shape;133;g2942c7a51d0_0_72"/>
          <p:cNvSpPr/>
          <p:nvPr/>
        </p:nvSpPr>
        <p:spPr>
          <a:xfrm>
            <a:off x="0" y="1"/>
            <a:ext cx="12192000" cy="1746300"/>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g2942c7a51d0_0_72"/>
          <p:cNvSpPr txBox="1">
            <a:spLocks noGrp="1"/>
          </p:cNvSpPr>
          <p:nvPr>
            <p:ph type="title"/>
          </p:nvPr>
        </p:nvSpPr>
        <p:spPr>
          <a:xfrm>
            <a:off x="1524000" y="274638"/>
            <a:ext cx="91440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400"/>
              <a:buNone/>
            </a:pPr>
            <a:r>
              <a:rPr lang="en-US" sz="3600">
                <a:solidFill>
                  <a:schemeClr val="lt1"/>
                </a:solidFill>
                <a:latin typeface="Arial"/>
                <a:ea typeface="Arial"/>
                <a:cs typeface="Arial"/>
                <a:sym typeface="Arial"/>
              </a:rPr>
              <a:t>Office of Consumer Advocate (OCA)</a:t>
            </a:r>
            <a:endParaRPr sz="3600">
              <a:solidFill>
                <a:schemeClr val="lt1"/>
              </a:solidFill>
              <a:latin typeface="Arial"/>
              <a:ea typeface="Arial"/>
              <a:cs typeface="Arial"/>
              <a:sym typeface="Arial"/>
            </a:endParaRPr>
          </a:p>
        </p:txBody>
      </p:sp>
      <p:pic>
        <p:nvPicPr>
          <p:cNvPr id="135" name="Google Shape;135;g2942c7a51d0_0_72"/>
          <p:cNvPicPr preferRelativeResize="0"/>
          <p:nvPr/>
        </p:nvPicPr>
        <p:blipFill rotWithShape="1">
          <a:blip r:embed="rId3">
            <a:alphaModFix/>
          </a:blip>
          <a:srcRect/>
          <a:stretch/>
        </p:blipFill>
        <p:spPr>
          <a:xfrm>
            <a:off x="596756" y="6069249"/>
            <a:ext cx="2766929" cy="498702"/>
          </a:xfrm>
          <a:prstGeom prst="rect">
            <a:avLst/>
          </a:prstGeom>
          <a:noFill/>
          <a:ln>
            <a:noFill/>
          </a:ln>
        </p:spPr>
      </p:pic>
      <p:sp>
        <p:nvSpPr>
          <p:cNvPr id="136" name="Google Shape;136;g2942c7a51d0_0_72"/>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pic>
        <p:nvPicPr>
          <p:cNvPr id="7" name="Picture 6">
            <a:extLst>
              <a:ext uri="{FF2B5EF4-FFF2-40B4-BE49-F238E27FC236}">
                <a16:creationId xmlns:a16="http://schemas.microsoft.com/office/drawing/2014/main" id="{15BD0B00-2B03-477E-8626-E689001E6A7F}"/>
              </a:ext>
            </a:extLst>
          </p:cNvPr>
          <p:cNvPicPr>
            <a:picLocks noChangeAspect="1"/>
          </p:cNvPicPr>
          <p:nvPr/>
        </p:nvPicPr>
        <p:blipFill>
          <a:blip r:embed="rId4"/>
          <a:stretch>
            <a:fillRect/>
          </a:stretch>
        </p:blipFill>
        <p:spPr>
          <a:xfrm>
            <a:off x="305444" y="6056852"/>
            <a:ext cx="3349552" cy="52651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2942c7a51d0_0_48"/>
          <p:cNvSpPr txBox="1">
            <a:spLocks noGrp="1"/>
          </p:cNvSpPr>
          <p:nvPr>
            <p:ph type="body" idx="1"/>
          </p:nvPr>
        </p:nvSpPr>
        <p:spPr>
          <a:xfrm>
            <a:off x="1524000" y="2089150"/>
            <a:ext cx="9144000" cy="39801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640"/>
              </a:spcBef>
              <a:spcAft>
                <a:spcPts val="0"/>
              </a:spcAft>
              <a:buSzPts val="2800"/>
              <a:buChar char="•"/>
            </a:pPr>
            <a:r>
              <a:rPr lang="en-US" sz="2800" dirty="0">
                <a:latin typeface="Arial"/>
                <a:ea typeface="Arial"/>
                <a:cs typeface="Arial"/>
                <a:sym typeface="Arial"/>
              </a:rPr>
              <a:t>A franchise is a grant of authority issued by the IUC.</a:t>
            </a:r>
            <a:endParaRPr sz="2800" dirty="0">
              <a:latin typeface="Arial"/>
              <a:ea typeface="Arial"/>
              <a:cs typeface="Arial"/>
              <a:sym typeface="Arial"/>
            </a:endParaRPr>
          </a:p>
          <a:p>
            <a:pPr marL="457200" lvl="0" indent="-406400" algn="l" rtl="0">
              <a:lnSpc>
                <a:spcPct val="100000"/>
              </a:lnSpc>
              <a:spcBef>
                <a:spcPts val="0"/>
              </a:spcBef>
              <a:spcAft>
                <a:spcPts val="0"/>
              </a:spcAft>
              <a:buSzPts val="2800"/>
              <a:buChar char="•"/>
            </a:pPr>
            <a:r>
              <a:rPr lang="en-US" sz="2800" dirty="0">
                <a:latin typeface="Arial"/>
                <a:ea typeface="Arial"/>
                <a:cs typeface="Arial"/>
                <a:sym typeface="Arial"/>
              </a:rPr>
              <a:t>This informational meeting is required by Iowa law before the company can begin easement negotiations.</a:t>
            </a:r>
            <a:endParaRPr sz="2800" dirty="0">
              <a:latin typeface="Arial"/>
              <a:ea typeface="Arial"/>
              <a:cs typeface="Arial"/>
              <a:sym typeface="Arial"/>
            </a:endParaRPr>
          </a:p>
          <a:p>
            <a:pPr marL="457200" lvl="0" indent="-406400" algn="l" rtl="0">
              <a:lnSpc>
                <a:spcPct val="100000"/>
              </a:lnSpc>
              <a:spcBef>
                <a:spcPts val="0"/>
              </a:spcBef>
              <a:spcAft>
                <a:spcPts val="0"/>
              </a:spcAft>
              <a:buSzPts val="2800"/>
              <a:buChar char="•"/>
            </a:pPr>
            <a:r>
              <a:rPr lang="en-US" sz="2800" dirty="0">
                <a:latin typeface="Arial"/>
                <a:ea typeface="Arial"/>
                <a:cs typeface="Arial"/>
                <a:sym typeface="Arial"/>
              </a:rPr>
              <a:t>The company cannot file its application (petition) with IUC until at least 30 days after the informational meeting.</a:t>
            </a:r>
            <a:endParaRPr sz="2800" dirty="0">
              <a:latin typeface="Arial"/>
              <a:ea typeface="Arial"/>
              <a:cs typeface="Arial"/>
              <a:sym typeface="Arial"/>
            </a:endParaRPr>
          </a:p>
        </p:txBody>
      </p:sp>
      <p:sp>
        <p:nvSpPr>
          <p:cNvPr id="142" name="Google Shape;142;g2942c7a51d0_0_48"/>
          <p:cNvSpPr/>
          <p:nvPr/>
        </p:nvSpPr>
        <p:spPr>
          <a:xfrm>
            <a:off x="0" y="1"/>
            <a:ext cx="12192000" cy="1746300"/>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3" name="Google Shape;143;g2942c7a51d0_0_48"/>
          <p:cNvSpPr txBox="1">
            <a:spLocks noGrp="1"/>
          </p:cNvSpPr>
          <p:nvPr>
            <p:ph type="title"/>
          </p:nvPr>
        </p:nvSpPr>
        <p:spPr>
          <a:xfrm>
            <a:off x="1524000" y="274638"/>
            <a:ext cx="91440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400"/>
              <a:buNone/>
            </a:pPr>
            <a:r>
              <a:rPr lang="en-US" sz="3400">
                <a:solidFill>
                  <a:schemeClr val="lt1"/>
                </a:solidFill>
                <a:latin typeface="Arial"/>
                <a:ea typeface="Arial"/>
                <a:cs typeface="Arial"/>
                <a:sym typeface="Arial"/>
              </a:rPr>
              <a:t>The Franchise Process Overview</a:t>
            </a:r>
            <a:endParaRPr sz="3400">
              <a:solidFill>
                <a:schemeClr val="lt1"/>
              </a:solidFill>
              <a:latin typeface="Arial"/>
              <a:ea typeface="Arial"/>
              <a:cs typeface="Arial"/>
              <a:sym typeface="Arial"/>
            </a:endParaRPr>
          </a:p>
        </p:txBody>
      </p:sp>
      <p:pic>
        <p:nvPicPr>
          <p:cNvPr id="144" name="Google Shape;144;g2942c7a51d0_0_48"/>
          <p:cNvPicPr preferRelativeResize="0"/>
          <p:nvPr/>
        </p:nvPicPr>
        <p:blipFill rotWithShape="1">
          <a:blip r:embed="rId3">
            <a:alphaModFix/>
          </a:blip>
          <a:srcRect/>
          <a:stretch/>
        </p:blipFill>
        <p:spPr>
          <a:xfrm>
            <a:off x="596756" y="6069249"/>
            <a:ext cx="2766929" cy="498702"/>
          </a:xfrm>
          <a:prstGeom prst="rect">
            <a:avLst/>
          </a:prstGeom>
          <a:noFill/>
          <a:ln>
            <a:noFill/>
          </a:ln>
        </p:spPr>
      </p:pic>
      <p:sp>
        <p:nvSpPr>
          <p:cNvPr id="145" name="Google Shape;145;g2942c7a51d0_0_48"/>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pic>
        <p:nvPicPr>
          <p:cNvPr id="7" name="Picture 6">
            <a:extLst>
              <a:ext uri="{FF2B5EF4-FFF2-40B4-BE49-F238E27FC236}">
                <a16:creationId xmlns:a16="http://schemas.microsoft.com/office/drawing/2014/main" id="{D4C7040F-A1A5-4897-AE9C-79C187398599}"/>
              </a:ext>
            </a:extLst>
          </p:cNvPr>
          <p:cNvPicPr>
            <a:picLocks noChangeAspect="1"/>
          </p:cNvPicPr>
          <p:nvPr/>
        </p:nvPicPr>
        <p:blipFill>
          <a:blip r:embed="rId4"/>
          <a:stretch>
            <a:fillRect/>
          </a:stretch>
        </p:blipFill>
        <p:spPr>
          <a:xfrm>
            <a:off x="305444" y="6056852"/>
            <a:ext cx="3349552" cy="52651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2942c7a51d0_0_56"/>
          <p:cNvSpPr txBox="1">
            <a:spLocks noGrp="1"/>
          </p:cNvSpPr>
          <p:nvPr>
            <p:ph type="body" idx="1"/>
          </p:nvPr>
        </p:nvSpPr>
        <p:spPr>
          <a:xfrm>
            <a:off x="1524000" y="2089150"/>
            <a:ext cx="9144000" cy="40425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SzPts val="2800"/>
              <a:buChar char="•"/>
            </a:pPr>
            <a:r>
              <a:rPr lang="en-US" sz="2800" dirty="0">
                <a:latin typeface="Arial"/>
                <a:ea typeface="Arial"/>
                <a:cs typeface="Arial"/>
                <a:sym typeface="Arial"/>
              </a:rPr>
              <a:t>A hearing is required if any objection(s) or request for eminent domain is filed with the IUC.</a:t>
            </a:r>
            <a:endParaRPr sz="2800" dirty="0">
              <a:latin typeface="Arial"/>
              <a:ea typeface="Arial"/>
              <a:cs typeface="Arial"/>
              <a:sym typeface="Arial"/>
            </a:endParaRPr>
          </a:p>
          <a:p>
            <a:pPr marL="457200" lvl="0" indent="-406400" algn="l" rtl="0">
              <a:lnSpc>
                <a:spcPct val="100000"/>
              </a:lnSpc>
              <a:spcBef>
                <a:spcPts val="0"/>
              </a:spcBef>
              <a:spcAft>
                <a:spcPts val="0"/>
              </a:spcAft>
              <a:buSzPts val="2800"/>
              <a:buChar char="•"/>
            </a:pPr>
            <a:r>
              <a:rPr lang="en-US" sz="2800" dirty="0">
                <a:latin typeface="Arial"/>
                <a:ea typeface="Arial"/>
                <a:cs typeface="Arial"/>
                <a:sym typeface="Arial"/>
              </a:rPr>
              <a:t>A hearing is not required if no objection(s) or request for eminent domain is filed with the IUC.</a:t>
            </a:r>
            <a:endParaRPr sz="2800" dirty="0">
              <a:latin typeface="Arial"/>
              <a:ea typeface="Arial"/>
              <a:cs typeface="Arial"/>
              <a:sym typeface="Arial"/>
            </a:endParaRPr>
          </a:p>
        </p:txBody>
      </p:sp>
      <p:sp>
        <p:nvSpPr>
          <p:cNvPr id="151" name="Google Shape;151;g2942c7a51d0_0_56"/>
          <p:cNvSpPr/>
          <p:nvPr/>
        </p:nvSpPr>
        <p:spPr>
          <a:xfrm>
            <a:off x="0" y="1"/>
            <a:ext cx="12192000" cy="1746300"/>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g2942c7a51d0_0_56"/>
          <p:cNvSpPr txBox="1">
            <a:spLocks noGrp="1"/>
          </p:cNvSpPr>
          <p:nvPr>
            <p:ph type="title"/>
          </p:nvPr>
        </p:nvSpPr>
        <p:spPr>
          <a:xfrm>
            <a:off x="1524000" y="274638"/>
            <a:ext cx="91440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400"/>
              <a:buNone/>
            </a:pPr>
            <a:r>
              <a:rPr lang="en-US" sz="3600">
                <a:solidFill>
                  <a:schemeClr val="lt1"/>
                </a:solidFill>
                <a:latin typeface="Arial"/>
                <a:ea typeface="Arial"/>
                <a:cs typeface="Arial"/>
                <a:sym typeface="Arial"/>
              </a:rPr>
              <a:t>The Franchise Process Overview</a:t>
            </a:r>
            <a:endParaRPr sz="4600">
              <a:latin typeface="Arial"/>
              <a:ea typeface="Arial"/>
              <a:cs typeface="Arial"/>
              <a:sym typeface="Arial"/>
            </a:endParaRPr>
          </a:p>
        </p:txBody>
      </p:sp>
      <p:pic>
        <p:nvPicPr>
          <p:cNvPr id="153" name="Google Shape;153;g2942c7a51d0_0_56"/>
          <p:cNvPicPr preferRelativeResize="0"/>
          <p:nvPr/>
        </p:nvPicPr>
        <p:blipFill rotWithShape="1">
          <a:blip r:embed="rId3">
            <a:alphaModFix/>
          </a:blip>
          <a:srcRect/>
          <a:stretch/>
        </p:blipFill>
        <p:spPr>
          <a:xfrm>
            <a:off x="596756" y="6069249"/>
            <a:ext cx="2766929" cy="498702"/>
          </a:xfrm>
          <a:prstGeom prst="rect">
            <a:avLst/>
          </a:prstGeom>
          <a:noFill/>
          <a:ln>
            <a:noFill/>
          </a:ln>
        </p:spPr>
      </p:pic>
      <p:sp>
        <p:nvSpPr>
          <p:cNvPr id="154" name="Google Shape;154;g2942c7a51d0_0_56"/>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pic>
        <p:nvPicPr>
          <p:cNvPr id="7" name="Picture 6">
            <a:extLst>
              <a:ext uri="{FF2B5EF4-FFF2-40B4-BE49-F238E27FC236}">
                <a16:creationId xmlns:a16="http://schemas.microsoft.com/office/drawing/2014/main" id="{5807CC85-3CC3-45A3-AF07-96B8CC7EB392}"/>
              </a:ext>
            </a:extLst>
          </p:cNvPr>
          <p:cNvPicPr>
            <a:picLocks noChangeAspect="1"/>
          </p:cNvPicPr>
          <p:nvPr/>
        </p:nvPicPr>
        <p:blipFill>
          <a:blip r:embed="rId4"/>
          <a:stretch>
            <a:fillRect/>
          </a:stretch>
        </p:blipFill>
        <p:spPr>
          <a:xfrm>
            <a:off x="305444" y="6095744"/>
            <a:ext cx="3349552" cy="52651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2942c7a51d0_0_64"/>
          <p:cNvSpPr txBox="1">
            <a:spLocks noGrp="1"/>
          </p:cNvSpPr>
          <p:nvPr>
            <p:ph type="body" idx="1"/>
          </p:nvPr>
        </p:nvSpPr>
        <p:spPr>
          <a:xfrm>
            <a:off x="1524000" y="2089150"/>
            <a:ext cx="9144000" cy="3980100"/>
          </a:xfrm>
          <a:prstGeom prst="rect">
            <a:avLst/>
          </a:prstGeom>
          <a:noFill/>
          <a:ln>
            <a:noFill/>
          </a:ln>
        </p:spPr>
        <p:txBody>
          <a:bodyPr spcFirstLastPara="1" wrap="square" lIns="91425" tIns="45700" rIns="91425" bIns="45700" anchor="t" anchorCtr="0">
            <a:noAutofit/>
          </a:bodyPr>
          <a:lstStyle/>
          <a:p>
            <a:pPr marL="457200" lvl="0" indent="-374650" algn="l" rtl="0">
              <a:lnSpc>
                <a:spcPct val="100000"/>
              </a:lnSpc>
              <a:spcBef>
                <a:spcPts val="0"/>
              </a:spcBef>
              <a:spcAft>
                <a:spcPts val="0"/>
              </a:spcAft>
              <a:buSzPts val="2300"/>
              <a:buChar char="•"/>
            </a:pPr>
            <a:r>
              <a:rPr lang="en-US" sz="2300" dirty="0">
                <a:latin typeface="Arial"/>
                <a:ea typeface="Arial"/>
                <a:cs typeface="Arial"/>
                <a:sym typeface="Arial"/>
              </a:rPr>
              <a:t>Any affected landowners may file objections or comments to the proposed transmission line as part of the IUC’s review process.</a:t>
            </a:r>
            <a:endParaRPr sz="2300" dirty="0">
              <a:latin typeface="Arial"/>
              <a:ea typeface="Arial"/>
              <a:cs typeface="Arial"/>
              <a:sym typeface="Arial"/>
            </a:endParaRPr>
          </a:p>
          <a:p>
            <a:pPr marL="457200" lvl="0" indent="-374650" algn="l" rtl="0">
              <a:lnSpc>
                <a:spcPct val="100000"/>
              </a:lnSpc>
              <a:spcBef>
                <a:spcPts val="0"/>
              </a:spcBef>
              <a:spcAft>
                <a:spcPts val="0"/>
              </a:spcAft>
              <a:buSzPts val="2300"/>
              <a:buChar char="•"/>
            </a:pPr>
            <a:r>
              <a:rPr lang="en-US" sz="2300" dirty="0">
                <a:latin typeface="Arial"/>
                <a:ea typeface="Arial"/>
                <a:cs typeface="Arial"/>
                <a:sym typeface="Arial"/>
              </a:rPr>
              <a:t>Phone calls or verbal communication will not be considered as part of the official record.</a:t>
            </a:r>
            <a:endParaRPr sz="2300" dirty="0">
              <a:latin typeface="Arial"/>
              <a:ea typeface="Arial"/>
              <a:cs typeface="Arial"/>
              <a:sym typeface="Arial"/>
            </a:endParaRPr>
          </a:p>
          <a:p>
            <a:pPr marL="457200" lvl="0" indent="-374650" algn="l" rtl="0">
              <a:lnSpc>
                <a:spcPct val="100000"/>
              </a:lnSpc>
              <a:spcBef>
                <a:spcPts val="0"/>
              </a:spcBef>
              <a:spcAft>
                <a:spcPts val="0"/>
              </a:spcAft>
              <a:buSzPts val="2300"/>
              <a:buChar char="•"/>
            </a:pPr>
            <a:r>
              <a:rPr lang="en-US" sz="2300" dirty="0">
                <a:latin typeface="Arial"/>
                <a:ea typeface="Arial"/>
                <a:cs typeface="Arial"/>
                <a:sym typeface="Arial"/>
              </a:rPr>
              <a:t>Only written comments or objections will be considered.</a:t>
            </a:r>
            <a:endParaRPr sz="2300" dirty="0">
              <a:latin typeface="Arial"/>
              <a:ea typeface="Arial"/>
              <a:cs typeface="Arial"/>
              <a:sym typeface="Arial"/>
            </a:endParaRPr>
          </a:p>
          <a:p>
            <a:pPr marL="457200" lvl="0" indent="-374650" algn="l" rtl="0">
              <a:lnSpc>
                <a:spcPct val="100000"/>
              </a:lnSpc>
              <a:spcBef>
                <a:spcPts val="0"/>
              </a:spcBef>
              <a:spcAft>
                <a:spcPts val="0"/>
              </a:spcAft>
              <a:buSzPts val="2300"/>
              <a:buChar char="•"/>
            </a:pPr>
            <a:r>
              <a:rPr lang="en-US" sz="2300" dirty="0">
                <a:latin typeface="Arial"/>
                <a:ea typeface="Arial"/>
                <a:cs typeface="Arial"/>
                <a:sym typeface="Arial"/>
              </a:rPr>
              <a:t>Reference the docket number (E-XXXXX) in your comment or objection letters.</a:t>
            </a:r>
            <a:endParaRPr sz="2300" dirty="0">
              <a:latin typeface="Arial"/>
              <a:ea typeface="Arial"/>
              <a:cs typeface="Arial"/>
              <a:sym typeface="Arial"/>
            </a:endParaRPr>
          </a:p>
          <a:p>
            <a:pPr marL="457200" lvl="0" indent="-374650" algn="l" rtl="0">
              <a:lnSpc>
                <a:spcPct val="100000"/>
              </a:lnSpc>
              <a:spcBef>
                <a:spcPts val="0"/>
              </a:spcBef>
              <a:spcAft>
                <a:spcPts val="0"/>
              </a:spcAft>
              <a:buSzPts val="2300"/>
              <a:buChar char="•"/>
            </a:pPr>
            <a:r>
              <a:rPr lang="en-US" sz="2300" dirty="0">
                <a:latin typeface="Arial"/>
                <a:ea typeface="Arial"/>
                <a:cs typeface="Arial"/>
                <a:sym typeface="Arial"/>
              </a:rPr>
              <a:t>Comments or objections may be filed either electronically or by mail.</a:t>
            </a:r>
            <a:endParaRPr sz="2300" dirty="0">
              <a:latin typeface="Arial"/>
              <a:ea typeface="Arial"/>
              <a:cs typeface="Arial"/>
              <a:sym typeface="Arial"/>
            </a:endParaRPr>
          </a:p>
          <a:p>
            <a:pPr marL="457200" lvl="0" indent="-374650" algn="l" rtl="0">
              <a:lnSpc>
                <a:spcPct val="100000"/>
              </a:lnSpc>
              <a:spcBef>
                <a:spcPts val="0"/>
              </a:spcBef>
              <a:spcAft>
                <a:spcPts val="0"/>
              </a:spcAft>
              <a:buSzPts val="2300"/>
              <a:buChar char="•"/>
            </a:pPr>
            <a:r>
              <a:rPr lang="en-US" sz="2300" dirty="0">
                <a:latin typeface="Arial"/>
                <a:ea typeface="Arial"/>
                <a:cs typeface="Arial"/>
                <a:sym typeface="Arial"/>
              </a:rPr>
              <a:t>You have instructions on how to file an objection, letter of support, or other comment in your handout material.</a:t>
            </a:r>
            <a:endParaRPr sz="2300" dirty="0">
              <a:latin typeface="Arial"/>
              <a:ea typeface="Arial"/>
              <a:cs typeface="Arial"/>
              <a:sym typeface="Arial"/>
            </a:endParaRPr>
          </a:p>
        </p:txBody>
      </p:sp>
      <p:sp>
        <p:nvSpPr>
          <p:cNvPr id="160" name="Google Shape;160;g2942c7a51d0_0_64"/>
          <p:cNvSpPr/>
          <p:nvPr/>
        </p:nvSpPr>
        <p:spPr>
          <a:xfrm>
            <a:off x="0" y="1"/>
            <a:ext cx="12192000" cy="1746300"/>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1" name="Google Shape;161;g2942c7a51d0_0_64"/>
          <p:cNvSpPr txBox="1">
            <a:spLocks noGrp="1"/>
          </p:cNvSpPr>
          <p:nvPr>
            <p:ph type="title"/>
          </p:nvPr>
        </p:nvSpPr>
        <p:spPr>
          <a:xfrm>
            <a:off x="1524000" y="301638"/>
            <a:ext cx="91440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400"/>
              <a:buNone/>
            </a:pPr>
            <a:r>
              <a:rPr lang="en-US" sz="3600">
                <a:solidFill>
                  <a:schemeClr val="lt1"/>
                </a:solidFill>
                <a:latin typeface="Arial"/>
                <a:ea typeface="Arial"/>
                <a:cs typeface="Arial"/>
                <a:sym typeface="Arial"/>
              </a:rPr>
              <a:t>Objections or Comments </a:t>
            </a:r>
            <a:endParaRPr sz="4600">
              <a:latin typeface="Arial"/>
              <a:ea typeface="Arial"/>
              <a:cs typeface="Arial"/>
              <a:sym typeface="Arial"/>
            </a:endParaRPr>
          </a:p>
        </p:txBody>
      </p:sp>
      <p:pic>
        <p:nvPicPr>
          <p:cNvPr id="162" name="Google Shape;162;g2942c7a51d0_0_64"/>
          <p:cNvPicPr preferRelativeResize="0"/>
          <p:nvPr/>
        </p:nvPicPr>
        <p:blipFill rotWithShape="1">
          <a:blip r:embed="rId3">
            <a:alphaModFix/>
          </a:blip>
          <a:srcRect/>
          <a:stretch/>
        </p:blipFill>
        <p:spPr>
          <a:xfrm>
            <a:off x="596756" y="6069249"/>
            <a:ext cx="2766929" cy="498702"/>
          </a:xfrm>
          <a:prstGeom prst="rect">
            <a:avLst/>
          </a:prstGeom>
          <a:noFill/>
          <a:ln>
            <a:noFill/>
          </a:ln>
        </p:spPr>
      </p:pic>
      <p:sp>
        <p:nvSpPr>
          <p:cNvPr id="163" name="Google Shape;163;g2942c7a51d0_0_64"/>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pic>
        <p:nvPicPr>
          <p:cNvPr id="7" name="Picture 6">
            <a:extLst>
              <a:ext uri="{FF2B5EF4-FFF2-40B4-BE49-F238E27FC236}">
                <a16:creationId xmlns:a16="http://schemas.microsoft.com/office/drawing/2014/main" id="{570324EB-2658-4BDC-AD7B-AEC7ABA8418E}"/>
              </a:ext>
            </a:extLst>
          </p:cNvPr>
          <p:cNvPicPr>
            <a:picLocks noChangeAspect="1"/>
          </p:cNvPicPr>
          <p:nvPr/>
        </p:nvPicPr>
        <p:blipFill>
          <a:blip r:embed="rId4"/>
          <a:stretch>
            <a:fillRect/>
          </a:stretch>
        </p:blipFill>
        <p:spPr>
          <a:xfrm>
            <a:off x="305444" y="6093095"/>
            <a:ext cx="3349552" cy="52651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1385</TotalTime>
  <Words>839</Words>
  <Application>Microsoft Office PowerPoint</Application>
  <PresentationFormat>Widescreen</PresentationFormat>
  <Paragraphs>89</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Helvetica Neue Light</vt:lpstr>
      <vt:lpstr>Arial</vt:lpstr>
      <vt:lpstr>Calibri</vt:lpstr>
      <vt:lpstr>Helvetica Neue</vt:lpstr>
      <vt:lpstr>Office Theme</vt:lpstr>
      <vt:lpstr>PowerPoint Presentation</vt:lpstr>
      <vt:lpstr>Agenda</vt:lpstr>
      <vt:lpstr>Your Information Handout Includes:</vt:lpstr>
      <vt:lpstr>What is the Iowa Utilities Commission?</vt:lpstr>
      <vt:lpstr>What is the Iowa Utilities Commission?</vt:lpstr>
      <vt:lpstr>Office of Consumer Advocate (OCA)</vt:lpstr>
      <vt:lpstr>The Franchise Process Overview</vt:lpstr>
      <vt:lpstr>The Franchise Process Overview</vt:lpstr>
      <vt:lpstr>Objections or Comments </vt:lpstr>
      <vt:lpstr>Public Hearing and Procedures</vt:lpstr>
      <vt:lpstr>Easements</vt:lpstr>
      <vt:lpstr>Eminent Domain (Condemnation)</vt:lpstr>
      <vt:lpstr>Statement of Property Owner’s Rights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Bash</dc:creator>
  <cp:lastModifiedBy>Myers, Melissa [IUC]</cp:lastModifiedBy>
  <cp:revision>8</cp:revision>
  <dcterms:created xsi:type="dcterms:W3CDTF">2013-09-04T05:28:38Z</dcterms:created>
  <dcterms:modified xsi:type="dcterms:W3CDTF">2025-05-19T20:02:37Z</dcterms:modified>
</cp:coreProperties>
</file>